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303" r:id="rId4"/>
    <p:sldId id="258" r:id="rId5"/>
    <p:sldId id="293" r:id="rId6"/>
    <p:sldId id="274" r:id="rId7"/>
    <p:sldId id="296" r:id="rId8"/>
    <p:sldId id="275" r:id="rId9"/>
    <p:sldId id="294" r:id="rId10"/>
    <p:sldId id="277" r:id="rId11"/>
    <p:sldId id="278" r:id="rId12"/>
    <p:sldId id="279" r:id="rId13"/>
    <p:sldId id="280" r:id="rId14"/>
    <p:sldId id="307" r:id="rId15"/>
    <p:sldId id="281" r:id="rId16"/>
    <p:sldId id="304" r:id="rId17"/>
    <p:sldId id="305" r:id="rId18"/>
    <p:sldId id="306" r:id="rId19"/>
    <p:sldId id="282" r:id="rId20"/>
    <p:sldId id="302" r:id="rId21"/>
    <p:sldId id="284" r:id="rId22"/>
    <p:sldId id="297" r:id="rId23"/>
    <p:sldId id="300" r:id="rId24"/>
    <p:sldId id="299" r:id="rId25"/>
    <p:sldId id="285" r:id="rId26"/>
    <p:sldId id="286" r:id="rId27"/>
    <p:sldId id="295" r:id="rId28"/>
    <p:sldId id="301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9B"/>
    <a:srgbClr val="C09200"/>
    <a:srgbClr val="DCB202"/>
    <a:srgbClr val="E3E4F9"/>
    <a:srgbClr val="EBFF75"/>
    <a:srgbClr val="5DA2F5"/>
    <a:srgbClr val="FFCDD2"/>
    <a:srgbClr val="F98FBC"/>
    <a:srgbClr val="C7F650"/>
    <a:srgbClr val="803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01" autoAdjust="0"/>
  </p:normalViewPr>
  <p:slideViewPr>
    <p:cSldViewPr snapToGrid="0">
      <p:cViewPr>
        <p:scale>
          <a:sx n="100" d="100"/>
          <a:sy n="100" d="100"/>
        </p:scale>
        <p:origin x="77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5D0B-0E65-4FF4-A22B-77653F771B5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B5DA-40A7-4264-82C4-6949F3CE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8534-C468-469C-9490-362BB9F1AB32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CC24-F615-471C-8AA3-585C7C3BB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0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6906-CC9E-4C78-8B39-49E8505D2FC1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8E60-DC29-4A9B-8B97-9BE37BB6DE63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6656-09A5-47D8-B34C-D3D21FD2D857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93D9-1981-426D-92A1-14B7C23B9198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9C96-E998-4BF4-9346-5E60195CE1FD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CABC-A508-4A7A-A7EC-2EDCBAD0D833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FECA-026D-4318-B190-E11F57D16429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EF6CA-F2F5-47E6-8A7E-D1686FB8B4E4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48A9-BE8A-4E01-964B-196A2DFAFA4E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0B5-888E-4B3B-B472-EB78A312DF0C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35DE-51BC-4B28-B62C-D3359CBF3EA6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59BA8A-D324-49A5-97DF-DE6A210F465E}" type="datetime1">
              <a:rPr lang="en-US" altLang="ko-KR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9.sv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21.sv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9.sv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28.png"/><Relationship Id="rId10" Type="http://schemas.openxmlformats.org/officeDocument/2006/relationships/image" Target="../media/image19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1D6178-18CB-462C-88FA-EDA65E0E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82" y="1477108"/>
            <a:ext cx="8097595" cy="8331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VR</a:t>
            </a:r>
            <a:r>
              <a:rPr lang="en-US" altLang="ko-KR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/>
              <a:t>기술을 활용한 웹 기반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EE278CF-85B4-448E-BC87-C29308FD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626" y="5203759"/>
            <a:ext cx="3088317" cy="169081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2012150023 </a:t>
            </a:r>
            <a:r>
              <a:rPr lang="ko-KR" altLang="en-US" sz="2400" b="1" dirty="0">
                <a:solidFill>
                  <a:schemeClr val="accent2"/>
                </a:solidFill>
              </a:rPr>
              <a:t>배근빈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2012154036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이인행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2012152049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황송식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E523E3B8-BF1D-43CF-B706-7FCE4E9832A4}"/>
              </a:ext>
            </a:extLst>
          </p:cNvPr>
          <p:cNvSpPr/>
          <p:nvPr/>
        </p:nvSpPr>
        <p:spPr>
          <a:xfrm rot="5400000">
            <a:off x="1124663" y="990599"/>
            <a:ext cx="230659" cy="23065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29132BC1-AF2F-4DD9-9190-09F0B0798AFD}"/>
              </a:ext>
            </a:extLst>
          </p:cNvPr>
          <p:cNvSpPr txBox="1">
            <a:spLocks/>
          </p:cNvSpPr>
          <p:nvPr/>
        </p:nvSpPr>
        <p:spPr>
          <a:xfrm>
            <a:off x="1223525" y="569440"/>
            <a:ext cx="7286162" cy="8752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based Social Network Service using VR tec.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228CC9-52D6-4708-AC69-769280B0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15" y="3204247"/>
            <a:ext cx="695325" cy="6572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5C48D880-D89A-4351-AF61-924B1D613178}"/>
              </a:ext>
            </a:extLst>
          </p:cNvPr>
          <p:cNvSpPr txBox="1">
            <a:spLocks/>
          </p:cNvSpPr>
          <p:nvPr/>
        </p:nvSpPr>
        <p:spPr>
          <a:xfrm>
            <a:off x="-1297262" y="2206154"/>
            <a:ext cx="10305331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소셜 네트워크</a:t>
            </a:r>
            <a:r>
              <a:rPr lang="en-US" altLang="ko-KR" b="1" dirty="0"/>
              <a:t> </a:t>
            </a:r>
            <a:r>
              <a:rPr lang="ko-KR" altLang="en-US" b="1" dirty="0"/>
              <a:t>서비스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="" xmlns:a16="http://schemas.microsoft.com/office/drawing/2014/main" id="{D55A6CA7-EDDC-4B56-A7CC-9DFA14B8BE2C}"/>
              </a:ext>
            </a:extLst>
          </p:cNvPr>
          <p:cNvSpPr txBox="1">
            <a:spLocks/>
          </p:cNvSpPr>
          <p:nvPr/>
        </p:nvSpPr>
        <p:spPr>
          <a:xfrm>
            <a:off x="8324321" y="5158449"/>
            <a:ext cx="3867679" cy="169081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지도교수 방영철            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인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9714866" y="5395720"/>
            <a:ext cx="2037206" cy="984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KPU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2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AD852716-6270-49DC-936E-57E08E6729F5}"/>
              </a:ext>
            </a:extLst>
          </p:cNvPr>
          <p:cNvSpPr/>
          <p:nvPr/>
        </p:nvSpPr>
        <p:spPr>
          <a:xfrm>
            <a:off x="3105665" y="5455173"/>
            <a:ext cx="6096000" cy="6440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>
                <a:ea typeface="함초롬바탕" panose="02030504000101010101" pitchFamily="18" charset="-127"/>
              </a:rPr>
              <a:t>예시를 배경으로 한 로그인 웹</a:t>
            </a:r>
            <a:endParaRPr lang="ko-KR" altLang="en-US" sz="1200" kern="0" dirty="0"/>
          </a:p>
          <a:p>
            <a:pPr algn="ctr" fontAlgn="base">
              <a:lnSpc>
                <a:spcPct val="160000"/>
              </a:lnSpc>
            </a:pPr>
            <a:r>
              <a:rPr lang="en-US" altLang="ko-KR" sz="1200" kern="0" dirty="0">
                <a:latin typeface="함초롬바탕" panose="02030504000101010101" pitchFamily="18" charset="-127"/>
              </a:rPr>
              <a:t>(</a:t>
            </a:r>
            <a:r>
              <a:rPr lang="ko-KR" altLang="en-US" sz="1200" kern="0" dirty="0">
                <a:ea typeface="함초롬바탕" panose="02030504000101010101" pitchFamily="18" charset="-127"/>
              </a:rPr>
              <a:t>뒤의 배경은 자동 카메라 액션으로</a:t>
            </a:r>
            <a:r>
              <a:rPr lang="en-US" altLang="ko-KR" sz="1200" kern="0" dirty="0"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ea typeface="함초롬바탕" panose="02030504000101010101" pitchFamily="18" charset="-127"/>
              </a:rPr>
              <a:t>움직임</a:t>
            </a:r>
            <a:r>
              <a:rPr lang="en-US" altLang="ko-KR" sz="1200" kern="0" dirty="0">
                <a:latin typeface="함초롬바탕" panose="02030504000101010101" pitchFamily="18" charset="-127"/>
              </a:rPr>
              <a:t>)</a:t>
            </a:r>
            <a:endParaRPr lang="ko-KR" altLang="en-US" sz="1200" kern="0" dirty="0"/>
          </a:p>
        </p:txBody>
      </p:sp>
      <p:pic>
        <p:nvPicPr>
          <p:cNvPr id="1027" name="Picture 3" descr="D:\HSS\KPU\졸업작품\2017\기획 문서\시즌 계획\img\KakaoTalk_20170105_1623473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52" y="1513021"/>
            <a:ext cx="7646441" cy="391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S\KPU\졸업작품\2017\기획 문서\시즌 계획\img\Lo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57" y="2118128"/>
            <a:ext cx="2724331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92" y="2118128"/>
            <a:ext cx="2975948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486399" y="3260217"/>
            <a:ext cx="1567543" cy="567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2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B566138-65E6-4480-80CB-6452B809FB46}"/>
              </a:ext>
            </a:extLst>
          </p:cNvPr>
          <p:cNvSpPr/>
          <p:nvPr/>
        </p:nvSpPr>
        <p:spPr>
          <a:xfrm>
            <a:off x="3105665" y="5631686"/>
            <a:ext cx="6096000" cy="3490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사용자에게 제공되는 초기 공간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4550D787-7DF8-43D1-B489-F91725F8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1" y="1751194"/>
            <a:ext cx="6264558" cy="378483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63721" y="174450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마이홈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편집 모드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(PC)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74DA973D-B256-4142-B591-1646150D995B}"/>
              </a:ext>
            </a:extLst>
          </p:cNvPr>
          <p:cNvSpPr/>
          <p:nvPr/>
        </p:nvSpPr>
        <p:spPr>
          <a:xfrm>
            <a:off x="3105665" y="5631686"/>
            <a:ext cx="6096000" cy="3486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편집 모드에서 메뉴가 띄워진 화면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9B55950F-9EB9-4B96-86DA-BAA25054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1" y="1751194"/>
            <a:ext cx="6264558" cy="378483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A9E55053-B908-472C-B8E7-3E1E482F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248825"/>
            <a:ext cx="4669398" cy="180874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BD0FE27E-5E05-4356-9095-0AC51F55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65" y="4705614"/>
            <a:ext cx="3457575" cy="733425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963721" y="174450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마이홈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편집 모드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(PC)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6CCE2FE7-59D3-4368-BA9F-08A810EC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C65EF0DD-8048-433E-991A-1CB8258AB2B4}"/>
              </a:ext>
            </a:extLst>
          </p:cNvPr>
          <p:cNvSpPr/>
          <p:nvPr/>
        </p:nvSpPr>
        <p:spPr>
          <a:xfrm>
            <a:off x="3105665" y="5417073"/>
            <a:ext cx="6096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결과물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 smtClean="0"/>
              <a:t>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200" kern="0" dirty="0" smtClean="0"/>
              <a:t>PC </a:t>
            </a:r>
            <a:r>
              <a:rPr lang="ko-KR" altLang="en-US" sz="1200" kern="0" dirty="0" smtClean="0"/>
              <a:t>웹 브라우저에서는 공간 편집이 가능하며 </a:t>
            </a:r>
            <a:r>
              <a:rPr lang="en-US" altLang="ko-KR" sz="1200" kern="0" dirty="0" smtClean="0"/>
              <a:t>VR </a:t>
            </a:r>
            <a:r>
              <a:rPr lang="ko-KR" altLang="en-US" sz="1200" kern="0" dirty="0" smtClean="0"/>
              <a:t>플레이는 불가능</a:t>
            </a:r>
            <a:endParaRPr lang="ko-KR" altLang="en-US" sz="1200" kern="0" dirty="0"/>
          </a:p>
        </p:txBody>
      </p:sp>
      <p:pic>
        <p:nvPicPr>
          <p:cNvPr id="78" name="Picture 2" descr="D:\HSS\KPU\졸업작품\2018\ODD-IDEA_lite_v0.3\OI_resource\free icons\fr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868">
            <a:off x="5315052" y="2627343"/>
            <a:ext cx="438546" cy="43854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604449" y="1739539"/>
            <a:ext cx="1810139" cy="3410535"/>
          </a:xfrm>
          <a:prstGeom prst="rect">
            <a:avLst/>
          </a:prstGeom>
          <a:solidFill>
            <a:srgbClr val="EBFF75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08128" y="174450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C09200"/>
                </a:solidFill>
              </a:rPr>
              <a:t>메뉴</a:t>
            </a:r>
            <a:endParaRPr lang="ko-KR" altLang="en-US" dirty="0">
              <a:solidFill>
                <a:srgbClr val="C092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83172" y="2943814"/>
            <a:ext cx="1452692" cy="1414778"/>
            <a:chOff x="7748973" y="3535126"/>
            <a:chExt cx="1452692" cy="1414778"/>
          </a:xfrm>
          <a:solidFill>
            <a:srgbClr val="FFF39B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7748973" y="4292240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8536185" y="3535126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7748973" y="3535126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8536185" y="4292240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3704" y="16208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C09200"/>
                </a:solidFill>
              </a:rPr>
              <a:t>x</a:t>
            </a:r>
            <a:endParaRPr lang="ko-KR" altLang="en-US" dirty="0"/>
          </a:p>
        </p:txBody>
      </p:sp>
      <p:pic>
        <p:nvPicPr>
          <p:cNvPr id="1026" name="Picture 2" descr="D:\HSS\KPU\졸업작품\2018\ODD-IDEA_lite_v0.3\OI_resource\free icons\wren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81" y="3760036"/>
            <a:ext cx="387047" cy="38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S\KPU\졸업작품\2018\ODD-IDEA_lite_v0.3\OI_resource\free icons\commen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42" y="2944806"/>
            <a:ext cx="472800" cy="4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784946" y="3390240"/>
            <a:ext cx="6783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채팅 하기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94693" y="4127760"/>
            <a:ext cx="6783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공간 편집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9" name="Picture 5" descr="D:\HSS\KPU\졸업작품\2018\ODD-IDEA_lite_v0.3\OI_resource\free icons\handshak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21" y="2930470"/>
            <a:ext cx="465206" cy="46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8562517" y="3380760"/>
            <a:ext cx="6783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친구 목록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30" name="Picture 6" descr="D:\HSS\KPU\졸업작품\2018\ODD-IDEA_lite_v0.3\OI_resource\free icons\if_home_263983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03" y="3721958"/>
            <a:ext cx="470418" cy="4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직사각형 96"/>
          <p:cNvSpPr/>
          <p:nvPr/>
        </p:nvSpPr>
        <p:spPr>
          <a:xfrm>
            <a:off x="8599657" y="411660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solidFill>
                  <a:schemeClr val="accent6">
                    <a:lumMod val="50000"/>
                  </a:schemeClr>
                </a:solidFill>
              </a:rPr>
              <a:t>메인으로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779317" y="444093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562517" y="444093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160513" y="211711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832" b="61269"/>
          <a:stretch/>
        </p:blipFill>
        <p:spPr>
          <a:xfrm>
            <a:off x="7821725" y="2188864"/>
            <a:ext cx="1361060" cy="537060"/>
          </a:xfrm>
          <a:prstGeom prst="rect">
            <a:avLst/>
          </a:prstGeom>
          <a:effectLst/>
        </p:spPr>
      </p:pic>
      <p:sp>
        <p:nvSpPr>
          <p:cNvPr id="103" name="직사각형 102"/>
          <p:cNvSpPr/>
          <p:nvPr/>
        </p:nvSpPr>
        <p:spPr>
          <a:xfrm>
            <a:off x="8254338" y="2536800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solidFill>
                  <a:schemeClr val="accent6">
                    <a:lumMod val="50000"/>
                  </a:schemeClr>
                </a:solidFill>
              </a:rPr>
              <a:t>홍길</a:t>
            </a:r>
            <a:r>
              <a:rPr lang="ko-KR" altLang="en-US" sz="800" dirty="0">
                <a:solidFill>
                  <a:schemeClr val="accent6">
                    <a:lumMod val="50000"/>
                  </a:schemeClr>
                </a:solidFill>
              </a:rPr>
              <a:t>동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749108" y="1632533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 모드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(PC)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31" name="Picture 7" descr="D:\HSS\KPU\졸업작품\2018\ODD-IDEA_lite_v0.3\OI_resource\free icons\guest-list (2)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1" y="3097160"/>
            <a:ext cx="350186" cy="3501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6CCE2FE7-59D3-4368-BA9F-08A810EC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C65EF0DD-8048-433E-991A-1CB8258AB2B4}"/>
              </a:ext>
            </a:extLst>
          </p:cNvPr>
          <p:cNvSpPr/>
          <p:nvPr/>
        </p:nvSpPr>
        <p:spPr>
          <a:xfrm>
            <a:off x="3105665" y="5417073"/>
            <a:ext cx="6096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결과물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 smtClean="0"/>
              <a:t>)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200" kern="0" dirty="0" err="1" smtClean="0"/>
              <a:t>모바일</a:t>
            </a:r>
            <a:r>
              <a:rPr lang="ko-KR" altLang="en-US" sz="1200" kern="0" dirty="0" smtClean="0"/>
              <a:t> 웹 브라우저에서는 공간 편집이 불가능하나 </a:t>
            </a:r>
            <a:r>
              <a:rPr lang="en-US" altLang="ko-KR" sz="1200" kern="0" dirty="0" smtClean="0"/>
              <a:t>VR </a:t>
            </a:r>
            <a:r>
              <a:rPr lang="ko-KR" altLang="en-US" sz="1200" kern="0" dirty="0" smtClean="0"/>
              <a:t>플레이 가능</a:t>
            </a:r>
            <a:endParaRPr lang="ko-KR" altLang="en-US" sz="1200" kern="0" dirty="0"/>
          </a:p>
        </p:txBody>
      </p:sp>
      <p:pic>
        <p:nvPicPr>
          <p:cNvPr id="78" name="Picture 2" descr="D:\HSS\KPU\졸업작품\2018\ODD-IDEA_lite_v0.3\OI_resource\free icons\fr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868">
            <a:off x="5315052" y="2627343"/>
            <a:ext cx="438546" cy="43854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604449" y="1739539"/>
            <a:ext cx="1810139" cy="3410535"/>
          </a:xfrm>
          <a:prstGeom prst="rect">
            <a:avLst/>
          </a:prstGeom>
          <a:solidFill>
            <a:srgbClr val="EBFF75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08128" y="174450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C09200"/>
                </a:solidFill>
              </a:rPr>
              <a:t>메뉴</a:t>
            </a:r>
            <a:endParaRPr lang="ko-KR" altLang="en-US" dirty="0">
              <a:solidFill>
                <a:srgbClr val="C092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83172" y="2943814"/>
            <a:ext cx="1452692" cy="1414778"/>
            <a:chOff x="7748973" y="3535126"/>
            <a:chExt cx="1452692" cy="1414778"/>
          </a:xfrm>
          <a:solidFill>
            <a:srgbClr val="FFF39B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7748973" y="4292240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8536185" y="3535126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7748973" y="3535126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8536185" y="4292240"/>
              <a:ext cx="665480" cy="657664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3704" y="16208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C09200"/>
                </a:solidFill>
              </a:rPr>
              <a:t>x</a:t>
            </a:r>
            <a:endParaRPr lang="ko-KR" altLang="en-US" dirty="0"/>
          </a:p>
        </p:txBody>
      </p:sp>
      <p:pic>
        <p:nvPicPr>
          <p:cNvPr id="1028" name="Picture 4" descr="D:\HSS\KPU\졸업작품\2018\ODD-IDEA_lite_v0.3\OI_resource\free icons\comm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42" y="2944806"/>
            <a:ext cx="472800" cy="4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784946" y="3390240"/>
            <a:ext cx="6783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채팅 하기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94693" y="4127760"/>
            <a:ext cx="7232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chemeClr val="accent6">
                    <a:lumMod val="50000"/>
                  </a:schemeClr>
                </a:solidFill>
              </a:rPr>
              <a:t>VR </a:t>
            </a:r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플레이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9" name="Picture 5" descr="D:\HSS\KPU\졸업작품\2018\ODD-IDEA_lite_v0.3\OI_resource\free icons\handshak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21" y="2930470"/>
            <a:ext cx="465206" cy="46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8562517" y="3380760"/>
            <a:ext cx="6783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accent6">
                    <a:lumMod val="50000"/>
                  </a:schemeClr>
                </a:solidFill>
              </a:rPr>
              <a:t>친구 목록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30" name="Picture 6" descr="D:\HSS\KPU\졸업작품\2018\ODD-IDEA_lite_v0.3\OI_resource\free icons\if_home_26398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03" y="3721958"/>
            <a:ext cx="470418" cy="4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직사각형 96"/>
          <p:cNvSpPr/>
          <p:nvPr/>
        </p:nvSpPr>
        <p:spPr>
          <a:xfrm>
            <a:off x="8599657" y="411660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solidFill>
                  <a:schemeClr val="accent6">
                    <a:lumMod val="50000"/>
                  </a:schemeClr>
                </a:solidFill>
              </a:rPr>
              <a:t>메인으로</a:t>
            </a:r>
            <a:endParaRPr lang="ko-KR" alt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779317" y="444093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562517" y="444093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160513" y="2117118"/>
            <a:ext cx="665480" cy="657664"/>
          </a:xfrm>
          <a:prstGeom prst="roundRect">
            <a:avLst/>
          </a:prstGeom>
          <a:solidFill>
            <a:srgbClr val="FFF39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t="1832" b="61269"/>
          <a:stretch/>
        </p:blipFill>
        <p:spPr>
          <a:xfrm>
            <a:off x="7821725" y="2188864"/>
            <a:ext cx="1361060" cy="537060"/>
          </a:xfrm>
          <a:prstGeom prst="rect">
            <a:avLst/>
          </a:prstGeom>
          <a:effectLst/>
        </p:spPr>
      </p:pic>
      <p:sp>
        <p:nvSpPr>
          <p:cNvPr id="103" name="직사각형 102"/>
          <p:cNvSpPr/>
          <p:nvPr/>
        </p:nvSpPr>
        <p:spPr>
          <a:xfrm>
            <a:off x="8254338" y="2536800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solidFill>
                  <a:schemeClr val="accent6">
                    <a:lumMod val="50000"/>
                  </a:schemeClr>
                </a:solidFill>
              </a:rPr>
              <a:t>홍길</a:t>
            </a:r>
            <a:r>
              <a:rPr lang="ko-KR" altLang="en-US" sz="800" dirty="0">
                <a:solidFill>
                  <a:schemeClr val="accent6">
                    <a:lumMod val="50000"/>
                  </a:schemeClr>
                </a:solidFill>
              </a:rPr>
              <a:t>동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749108" y="1632533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 모드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(Mobile)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31" name="Picture 7" descr="D:\HSS\KPU\졸업작품\2018\ODD-IDEA_lite_v0.3\OI_resource\free icons\guest-list (2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1" y="3097160"/>
            <a:ext cx="350186" cy="3501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HSS\KPU\졸업작품\2018\ODD-IDEA_lite_v0.3\OI_resource\free icons\if_ic_3d_rotation_48px_35199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83" y="3744819"/>
            <a:ext cx="405802" cy="4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4EFDBAD9-7240-435B-87A7-B02CCF4D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3959FFA-A3AA-41BA-A4B4-99FDF8394C19}"/>
              </a:ext>
            </a:extLst>
          </p:cNvPr>
          <p:cNvSpPr/>
          <p:nvPr/>
        </p:nvSpPr>
        <p:spPr>
          <a:xfrm>
            <a:off x="3105665" y="5417073"/>
            <a:ext cx="6096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 smtClean="0"/>
              <a:t>RTC </a:t>
            </a:r>
            <a:r>
              <a:rPr lang="ko-KR" altLang="en-US" sz="1200" kern="0" dirty="0" smtClean="0"/>
              <a:t>커뮤니케이션 </a:t>
            </a:r>
            <a:r>
              <a:rPr lang="en-US" altLang="ko-KR" sz="1200" kern="0" dirty="0"/>
              <a:t>(</a:t>
            </a:r>
            <a:r>
              <a:rPr lang="ko-KR" altLang="en-US" sz="1200" kern="0" dirty="0"/>
              <a:t>예시</a:t>
            </a:r>
            <a:r>
              <a:rPr lang="en-US" altLang="ko-KR" sz="1200" kern="0" dirty="0"/>
              <a:t>)</a:t>
            </a:r>
            <a:endParaRPr lang="ko-KR" altLang="en-US" sz="1200" kern="0" dirty="0"/>
          </a:p>
        </p:txBody>
      </p:sp>
      <p:pic>
        <p:nvPicPr>
          <p:cNvPr id="93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0927" y="3201686"/>
            <a:ext cx="1824681" cy="195117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4" name="그래픽 93" descr="여자">
            <a:extLst>
              <a:ext uri="{FF2B5EF4-FFF2-40B4-BE49-F238E27FC236}">
                <a16:creationId xmlns="" xmlns:a16="http://schemas.microsoft.com/office/drawing/2014/main" id="{ABF1CDB3-4B9F-472E-80B2-2A1746F72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7670" y="3201686"/>
            <a:ext cx="1737674" cy="195117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1" name="Picture 2" descr="D:\HSS\KPU\졸업작품\2018\ODD-IDEA_lite_v0.3\OI_resource\free icons\fram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868">
            <a:off x="5315052" y="2627343"/>
            <a:ext cx="438546" cy="43854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말풍선: 타원형 95">
            <a:extLst>
              <a:ext uri="{FF2B5EF4-FFF2-40B4-BE49-F238E27FC236}">
                <a16:creationId xmlns="" xmlns:a16="http://schemas.microsoft.com/office/drawing/2014/main" id="{2B38E4A0-4829-4A34-84CB-8DDBA26C1851}"/>
              </a:ext>
            </a:extLst>
          </p:cNvPr>
          <p:cNvSpPr/>
          <p:nvPr/>
        </p:nvSpPr>
        <p:spPr>
          <a:xfrm>
            <a:off x="6816606" y="2414535"/>
            <a:ext cx="1167010" cy="693358"/>
          </a:xfrm>
          <a:prstGeom prst="wedgeEllipseCallout">
            <a:avLst>
              <a:gd name="adj1" fmla="val 39167"/>
              <a:gd name="adj2" fmla="val 5112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5" name="말풍선: 타원형 94">
            <a:extLst>
              <a:ext uri="{FF2B5EF4-FFF2-40B4-BE49-F238E27FC236}">
                <a16:creationId xmlns="" xmlns:a16="http://schemas.microsoft.com/office/drawing/2014/main" id="{0189A0A2-F9D7-4B2D-AF0B-393A821E82A6}"/>
              </a:ext>
            </a:extLst>
          </p:cNvPr>
          <p:cNvSpPr/>
          <p:nvPr/>
        </p:nvSpPr>
        <p:spPr>
          <a:xfrm>
            <a:off x="5503732" y="2477956"/>
            <a:ext cx="1062681" cy="693358"/>
          </a:xfrm>
          <a:prstGeom prst="wedgeEllipseCallout">
            <a:avLst>
              <a:gd name="adj1" fmla="val 6953"/>
              <a:gd name="adj2" fmla="val 6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5462" y="3735521"/>
            <a:ext cx="3241617" cy="1501315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2754733" y="4908019"/>
            <a:ext cx="1620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FF00"/>
                </a:solidFill>
              </a:rPr>
              <a:t>Keyboard (</a:t>
            </a:r>
            <a:r>
              <a:rPr lang="ko-KR" altLang="en-US" sz="1200" dirty="0" smtClean="0">
                <a:solidFill>
                  <a:srgbClr val="FFFF00"/>
                </a:solidFill>
              </a:rPr>
              <a:t>나</a:t>
            </a:r>
            <a:r>
              <a:rPr lang="en-US" altLang="ko-KR" sz="1200" dirty="0" smtClean="0">
                <a:solidFill>
                  <a:srgbClr val="FFFF00"/>
                </a:solidFill>
              </a:rPr>
              <a:t>) : …….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0745" y="3771934"/>
            <a:ext cx="3217003" cy="27826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20070" y="3775864"/>
            <a:ext cx="3214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C000"/>
                </a:solidFill>
              </a:rPr>
              <a:t>[system] 1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번방</a:t>
            </a:r>
            <a:r>
              <a:rPr lang="ko-KR" altLang="en-US" sz="1200" dirty="0" smtClean="0">
                <a:solidFill>
                  <a:srgbClr val="FFC000"/>
                </a:solidFill>
              </a:rPr>
              <a:t> 음성채팅 에 입장하셨습니다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721784" y="4091460"/>
            <a:ext cx="2839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홍길동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안녕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나는 마이크가 없어 </a:t>
            </a:r>
            <a:r>
              <a:rPr lang="ko-KR" altLang="en-US" sz="1200" dirty="0" err="1" smtClean="0"/>
              <a:t>ㅠㅠ</a:t>
            </a:r>
            <a:endParaRPr lang="ko-KR" altLang="en-US" sz="1200" dirty="0"/>
          </a:p>
        </p:txBody>
      </p:sp>
      <p:sp>
        <p:nvSpPr>
          <p:cNvPr id="111" name="직사각형 110"/>
          <p:cNvSpPr/>
          <p:nvPr/>
        </p:nvSpPr>
        <p:spPr>
          <a:xfrm>
            <a:off x="2727294" y="4299846"/>
            <a:ext cx="2834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/>
              <a:t>아이</a:t>
            </a:r>
            <a:r>
              <a:rPr lang="ko-KR" altLang="en-US" sz="1200" dirty="0" err="1"/>
              <a:t>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어서오세요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반갑습니다</a:t>
            </a:r>
            <a:r>
              <a:rPr lang="en-US" altLang="ko-KR" sz="1200" dirty="0" smtClean="0"/>
              <a:t>.         </a:t>
            </a:r>
            <a:endParaRPr lang="ko-KR" altLang="en-US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686512" y="5379746"/>
            <a:ext cx="569387" cy="475787"/>
            <a:chOff x="7732662" y="2943814"/>
            <a:chExt cx="813905" cy="680109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7783172" y="2943814"/>
              <a:ext cx="665480" cy="657664"/>
            </a:xfrm>
            <a:prstGeom prst="roundRect">
              <a:avLst/>
            </a:prstGeom>
            <a:solidFill>
              <a:srgbClr val="FFF39B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Picture 4" descr="D:\HSS\KPU\졸업작품\2018\ODD-IDEA_lite_v0.3\OI_resource\free icons\commen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742" y="2944806"/>
              <a:ext cx="472800" cy="47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7732662" y="3337956"/>
              <a:ext cx="813905" cy="2859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smtClean="0">
                  <a:solidFill>
                    <a:schemeClr val="accent6">
                      <a:lumMod val="50000"/>
                    </a:schemeClr>
                  </a:solidFill>
                </a:rPr>
                <a:t>채팅 하기</a:t>
              </a:r>
              <a:endParaRPr lang="ko-KR" altLang="en-US" sz="7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8133166" y="161230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플레이 모드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5" name="Picture 7" descr="D:\HSS\KPU\졸업작품\2018\ODD-IDEA_lite_v0.3\OI_resource\free icons\guest-list (2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1" y="3097160"/>
            <a:ext cx="350186" cy="3501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836731" y="1726184"/>
            <a:ext cx="2441357" cy="1795598"/>
            <a:chOff x="6993686" y="1726184"/>
            <a:chExt cx="2441357" cy="1795598"/>
          </a:xfrm>
        </p:grpSpPr>
        <p:sp>
          <p:nvSpPr>
            <p:cNvPr id="99" name="직사각형 98"/>
            <p:cNvSpPr/>
            <p:nvPr/>
          </p:nvSpPr>
          <p:spPr>
            <a:xfrm>
              <a:off x="6993686" y="1739539"/>
              <a:ext cx="2233234" cy="17822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793024" y="172618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002060"/>
                  </a:solidFill>
                </a:rPr>
                <a:t>목</a:t>
              </a:r>
              <a:r>
                <a:rPr lang="ko-KR" altLang="en-US" dirty="0">
                  <a:solidFill>
                    <a:srgbClr val="002060"/>
                  </a:solidFill>
                </a:rPr>
                <a:t>록</a:t>
              </a:r>
              <a:endParaRPr lang="en-US" altLang="ko-KR" dirty="0" smtClean="0">
                <a:solidFill>
                  <a:srgbClr val="00206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113672" y="2080345"/>
              <a:ext cx="2011657" cy="2835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r>
                <a:rPr lang="ko-KR" altLang="en-US" sz="1400" dirty="0" err="1" smtClean="0"/>
                <a:t>번방</a:t>
              </a:r>
              <a:r>
                <a:rPr lang="ko-KR" altLang="en-US" sz="1400" dirty="0" smtClean="0"/>
                <a:t>   음성채팅 </a:t>
              </a:r>
              <a:r>
                <a:rPr lang="en-US" altLang="ko-KR" sz="1400" dirty="0" smtClean="0"/>
                <a:t>3/5</a:t>
              </a:r>
              <a:endParaRPr lang="ko-KR" altLang="en-US" sz="14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113672" y="2435376"/>
              <a:ext cx="2011657" cy="283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</a:t>
              </a:r>
              <a:r>
                <a:rPr lang="ko-KR" altLang="en-US" sz="1400" dirty="0" err="1" smtClean="0"/>
                <a:t>번방</a:t>
              </a:r>
              <a:r>
                <a:rPr lang="ko-KR" altLang="en-US" sz="1400" dirty="0" smtClean="0"/>
                <a:t>   화상채팅 </a:t>
              </a:r>
              <a:r>
                <a:rPr lang="en-US" altLang="ko-KR" sz="1400" dirty="0" smtClean="0"/>
                <a:t>0/5</a:t>
              </a:r>
              <a:endParaRPr lang="ko-KR" altLang="en-US" sz="1400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113672" y="2790407"/>
              <a:ext cx="2011657" cy="283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110360" y="3145437"/>
              <a:ext cx="2011657" cy="283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pic>
          <p:nvPicPr>
            <p:cNvPr id="108" name="Picture 8" descr="D:\HSS\KPU\졸업작품\2018\ODD-IDEA_lite_v0.3\OI_resource\free icons\cursor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938" y="2080345"/>
              <a:ext cx="514105" cy="51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06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4EFDBAD9-7240-435B-87A7-B02CCF4D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3959FFA-A3AA-41BA-A4B4-99FDF8394C19}"/>
              </a:ext>
            </a:extLst>
          </p:cNvPr>
          <p:cNvSpPr/>
          <p:nvPr/>
        </p:nvSpPr>
        <p:spPr>
          <a:xfrm>
            <a:off x="3105665" y="5417073"/>
            <a:ext cx="6096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 smtClean="0"/>
              <a:t>TV - </a:t>
            </a:r>
            <a:r>
              <a:rPr lang="ko-KR" altLang="en-US" sz="1200" kern="0" dirty="0" smtClean="0"/>
              <a:t>웹 </a:t>
            </a:r>
            <a:r>
              <a:rPr lang="ko-KR" altLang="en-US" sz="1200" kern="0" dirty="0" smtClean="0"/>
              <a:t>상에서 동영상을 공유하여 시청</a:t>
            </a:r>
            <a:endParaRPr lang="ko-KR" altLang="en-US" sz="1200" kern="0" dirty="0"/>
          </a:p>
        </p:txBody>
      </p:sp>
      <p:pic>
        <p:nvPicPr>
          <p:cNvPr id="2056" name="Picture 8" descr="D:\HSS\KPU\졸업작품\2018\ODD-IDEA_lite_v0.3\OI_resource\free icons\curs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34" y="2771905"/>
            <a:ext cx="889464" cy="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315578" y="1549762"/>
            <a:ext cx="3542422" cy="3542422"/>
            <a:chOff x="9613741" y="3266320"/>
            <a:chExt cx="1625600" cy="1625600"/>
          </a:xfrm>
        </p:grpSpPr>
        <p:sp>
          <p:nvSpPr>
            <p:cNvPr id="3" name="직사각형 2"/>
            <p:cNvSpPr/>
            <p:nvPr/>
          </p:nvSpPr>
          <p:spPr>
            <a:xfrm>
              <a:off x="9632628" y="3527311"/>
              <a:ext cx="1587827" cy="9724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4" name="Picture 16" descr="D:\HSS\KPU\졸업작품\2018\ODD-IDEA_lite_v0.3\OI_resource\free icons\if_tv_show_1726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3741" y="3266320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5" name="Picture 17" descr="D:\HSS\KPU\졸업작품\2018\ODD-IDEA_lite_v0.3\OI_resource\free icons\if_youtube_39544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32" y="2391425"/>
            <a:ext cx="1582113" cy="15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180777" y="5381149"/>
            <a:ext cx="590226" cy="478686"/>
            <a:chOff x="4662129" y="5379747"/>
            <a:chExt cx="590226" cy="478686"/>
          </a:xfrm>
        </p:grpSpPr>
        <p:grpSp>
          <p:nvGrpSpPr>
            <p:cNvPr id="93" name="그룹 92"/>
            <p:cNvGrpSpPr/>
            <p:nvPr/>
          </p:nvGrpSpPr>
          <p:grpSpPr>
            <a:xfrm>
              <a:off x="4662129" y="5379747"/>
              <a:ext cx="590226" cy="478686"/>
              <a:chOff x="7697806" y="2943814"/>
              <a:chExt cx="843693" cy="684253"/>
            </a:xfrm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7783172" y="2943814"/>
                <a:ext cx="665480" cy="657664"/>
              </a:xfrm>
              <a:prstGeom prst="roundRect">
                <a:avLst/>
              </a:prstGeom>
              <a:solidFill>
                <a:srgbClr val="FFF39B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7697806" y="3364098"/>
                <a:ext cx="843693" cy="263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600" smtClean="0">
                    <a:solidFill>
                      <a:schemeClr val="accent6">
                        <a:lumMod val="50000"/>
                      </a:schemeClr>
                    </a:solidFill>
                  </a:rPr>
                  <a:t>에셋</a:t>
                </a:r>
                <a:r>
                  <a:rPr lang="en-US" altLang="ko-KR" sz="600" smtClean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600" smtClean="0">
                    <a:solidFill>
                      <a:schemeClr val="accent6">
                        <a:lumMod val="50000"/>
                      </a:schemeClr>
                    </a:solidFill>
                  </a:rPr>
                  <a:t>이벤트</a:t>
                </a:r>
                <a:endParaRPr lang="ko-KR" altLang="en-US" sz="7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050" name="Picture 2" descr="D:\HSS\KPU\졸업작품\2018\ODD-IDEA_lite_v0.3\OI_resource\free icons\rocking-hors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540" y="5414616"/>
              <a:ext cx="277439" cy="277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t="1832" b="61269"/>
          <a:stretch/>
        </p:blipFill>
        <p:spPr>
          <a:xfrm>
            <a:off x="3714009" y="4537519"/>
            <a:ext cx="1824681" cy="7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6" name="그래픽 93" descr="여자">
            <a:extLst>
              <a:ext uri="{FF2B5EF4-FFF2-40B4-BE49-F238E27FC236}">
                <a16:creationId xmlns="" xmlns:a16="http://schemas.microsoft.com/office/drawing/2014/main" id="{ABF1CDB3-4B9F-472E-80B2-2A1746F72A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t="1" b="64943"/>
          <a:stretch/>
        </p:blipFill>
        <p:spPr>
          <a:xfrm>
            <a:off x="4626341" y="4574272"/>
            <a:ext cx="1737674" cy="684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8" name="직사각형 107"/>
          <p:cNvSpPr/>
          <p:nvPr/>
        </p:nvSpPr>
        <p:spPr>
          <a:xfrm>
            <a:off x="8133166" y="161230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플레이 모드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4EFDBAD9-7240-435B-87A7-B02CCF4D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3959FFA-A3AA-41BA-A4B4-99FDF8394C19}"/>
              </a:ext>
            </a:extLst>
          </p:cNvPr>
          <p:cNvSpPr/>
          <p:nvPr/>
        </p:nvSpPr>
        <p:spPr>
          <a:xfrm>
            <a:off x="3105665" y="5417073"/>
            <a:ext cx="6096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 smtClean="0"/>
              <a:t>액자 </a:t>
            </a:r>
            <a:r>
              <a:rPr lang="en-US" altLang="ko-KR" sz="1200" kern="0" dirty="0" smtClean="0"/>
              <a:t>- </a:t>
            </a:r>
            <a:r>
              <a:rPr lang="ko-KR" altLang="en-US" sz="1200" kern="0" dirty="0" smtClean="0"/>
              <a:t>친구가 </a:t>
            </a:r>
            <a:r>
              <a:rPr lang="ko-KR" altLang="en-US" sz="1200" kern="0" dirty="0" smtClean="0"/>
              <a:t>갤러리에 올린 사</a:t>
            </a:r>
            <a:r>
              <a:rPr lang="ko-KR" altLang="en-US" sz="1200" kern="0" dirty="0"/>
              <a:t>진</a:t>
            </a:r>
            <a:r>
              <a:rPr lang="ko-KR" altLang="en-US" sz="1200" kern="0" dirty="0" smtClean="0"/>
              <a:t>을 방문하여 볼 수 있음</a:t>
            </a:r>
            <a:endParaRPr lang="ko-KR" altLang="en-US" sz="1200" kern="0" dirty="0"/>
          </a:p>
        </p:txBody>
      </p:sp>
      <p:pic>
        <p:nvPicPr>
          <p:cNvPr id="91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832" b="61269"/>
          <a:stretch/>
        </p:blipFill>
        <p:spPr>
          <a:xfrm>
            <a:off x="5413269" y="4537519"/>
            <a:ext cx="1824681" cy="7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9" name="그래픽 93" descr="여자">
            <a:extLst>
              <a:ext uri="{FF2B5EF4-FFF2-40B4-BE49-F238E27FC236}">
                <a16:creationId xmlns="" xmlns:a16="http://schemas.microsoft.com/office/drawing/2014/main" id="{ABF1CDB3-4B9F-472E-80B2-2A1746F72A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" b="64943"/>
          <a:stretch/>
        </p:blipFill>
        <p:spPr>
          <a:xfrm>
            <a:off x="6325601" y="4574272"/>
            <a:ext cx="1737674" cy="684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074" name="Picture 2" descr="D:\HSS\KPU\졸업작품\2018\ODD-IDEA_lite_v0.3\OI_resource\free icons\fram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868">
            <a:off x="5315052" y="2627343"/>
            <a:ext cx="438546" cy="43854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HSS\KPU\졸업작품\2018\ODD-IDEA_lite_v0.3\OI_resource\free icons\curso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9" y="2748145"/>
            <a:ext cx="466902" cy="4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HSS\KPU\졸업작품\2018\ODD-IDEA_lite_v0.3\OI_resource\free icons\frame (1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39" y="1710001"/>
            <a:ext cx="2599526" cy="25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/>
          <p:cNvGrpSpPr/>
          <p:nvPr/>
        </p:nvGrpSpPr>
        <p:grpSpPr>
          <a:xfrm>
            <a:off x="3588726" y="5381149"/>
            <a:ext cx="590226" cy="478686"/>
            <a:chOff x="4662129" y="5379747"/>
            <a:chExt cx="590226" cy="478686"/>
          </a:xfrm>
        </p:grpSpPr>
        <p:grpSp>
          <p:nvGrpSpPr>
            <p:cNvPr id="101" name="그룹 100"/>
            <p:cNvGrpSpPr/>
            <p:nvPr/>
          </p:nvGrpSpPr>
          <p:grpSpPr>
            <a:xfrm>
              <a:off x="4662129" y="5379747"/>
              <a:ext cx="590226" cy="478686"/>
              <a:chOff x="7697806" y="2943814"/>
              <a:chExt cx="843693" cy="684253"/>
            </a:xfrm>
          </p:grpSpPr>
          <p:sp>
            <p:nvSpPr>
              <p:cNvPr id="103" name="모서리가 둥근 직사각형 102"/>
              <p:cNvSpPr/>
              <p:nvPr/>
            </p:nvSpPr>
            <p:spPr>
              <a:xfrm>
                <a:off x="7783172" y="2943814"/>
                <a:ext cx="665480" cy="657664"/>
              </a:xfrm>
              <a:prstGeom prst="roundRect">
                <a:avLst/>
              </a:prstGeom>
              <a:solidFill>
                <a:srgbClr val="FFF39B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7697806" y="3364098"/>
                <a:ext cx="843693" cy="263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600" smtClean="0">
                    <a:solidFill>
                      <a:schemeClr val="accent6">
                        <a:lumMod val="50000"/>
                      </a:schemeClr>
                    </a:solidFill>
                  </a:rPr>
                  <a:t>에셋</a:t>
                </a:r>
                <a:r>
                  <a:rPr lang="en-US" altLang="ko-KR" sz="600" smtClean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600" smtClean="0">
                    <a:solidFill>
                      <a:schemeClr val="accent6">
                        <a:lumMod val="50000"/>
                      </a:schemeClr>
                    </a:solidFill>
                  </a:rPr>
                  <a:t>이벤트</a:t>
                </a:r>
                <a:endParaRPr lang="ko-KR" altLang="en-US" sz="7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" name="Picture 2" descr="D:\HSS\KPU\졸업작품\2018\ODD-IDEA_lite_v0.3\OI_resource\free icons\rocking-horse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540" y="5414616"/>
              <a:ext cx="277439" cy="277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" name="Picture 7" descr="D:\HSS\KPU\졸업작품\2018\ODD-IDEA_lite_v0.3\OI_resource\free icons\guest-list (2)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1" y="3097160"/>
            <a:ext cx="350186" cy="3501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94916" y="2497803"/>
            <a:ext cx="3946991" cy="2652726"/>
            <a:chOff x="2794916" y="2497803"/>
            <a:chExt cx="3946991" cy="2652726"/>
          </a:xfrm>
        </p:grpSpPr>
        <p:grpSp>
          <p:nvGrpSpPr>
            <p:cNvPr id="3" name="그룹 2"/>
            <p:cNvGrpSpPr/>
            <p:nvPr/>
          </p:nvGrpSpPr>
          <p:grpSpPr>
            <a:xfrm>
              <a:off x="2794916" y="2497803"/>
              <a:ext cx="2233234" cy="2652726"/>
              <a:chOff x="2794916" y="2497803"/>
              <a:chExt cx="2233234" cy="265272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2794916" y="2511158"/>
                <a:ext cx="2233234" cy="263937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472951" y="2497803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002060"/>
                    </a:solidFill>
                  </a:rPr>
                  <a:t>갤러리</a:t>
                </a:r>
                <a:endParaRPr lang="en-US" altLang="ko-KR" dirty="0" smtClean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914902" y="2851964"/>
                <a:ext cx="2011657" cy="21378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2995660" y="2970067"/>
                <a:ext cx="1801424" cy="1915826"/>
                <a:chOff x="3098301" y="2223587"/>
                <a:chExt cx="1801424" cy="1915826"/>
              </a:xfrm>
            </p:grpSpPr>
            <p:pic>
              <p:nvPicPr>
                <p:cNvPr id="3076" name="Picture 4" descr="D:\HSS\KPU\졸업작품\2018\ODD-IDEA_lite_v0.3\OI_resource\free icons\if_icon-image_211677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8302" y="2223587"/>
                  <a:ext cx="885551" cy="885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4" descr="D:\HSS\KPU\졸업작품\2018\ODD-IDEA_lite_v0.3\OI_resource\free icons\if_icon-image_211677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4174" y="2223587"/>
                  <a:ext cx="885551" cy="885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4" descr="D:\HSS\KPU\졸업작품\2018\ODD-IDEA_lite_v0.3\OI_resource\free icons\if_icon-image_211677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8301" y="3246964"/>
                  <a:ext cx="885551" cy="885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D:\HSS\KPU\졸업작품\2018\ODD-IDEA_lite_v0.3\OI_resource\free icons\if_icon-image_211677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4174" y="3253862"/>
                  <a:ext cx="885551" cy="885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8" descr="D:\HSS\KPU\졸업작품\2018\ODD-IDEA_lite_v0.3\OI_resource\free icons\cursor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089" y="4317986"/>
              <a:ext cx="449702" cy="44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오른쪽 화살표 19"/>
            <p:cNvSpPr/>
            <p:nvPr/>
          </p:nvSpPr>
          <p:spPr>
            <a:xfrm rot="20698925">
              <a:off x="4819852" y="3751039"/>
              <a:ext cx="1922055" cy="42908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2749108" y="163253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 모드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0" name="오른쪽 화살표 109"/>
          <p:cNvSpPr/>
          <p:nvPr/>
        </p:nvSpPr>
        <p:spPr>
          <a:xfrm rot="668841" flipH="1">
            <a:off x="4425513" y="2566191"/>
            <a:ext cx="863924" cy="29990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4EFDBAD9-7240-435B-87A7-B02CCF4D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9" y="1598141"/>
            <a:ext cx="6777922" cy="3661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3959FFA-A3AA-41BA-A4B4-99FDF8394C19}"/>
              </a:ext>
            </a:extLst>
          </p:cNvPr>
          <p:cNvSpPr/>
          <p:nvPr/>
        </p:nvSpPr>
        <p:spPr>
          <a:xfrm>
            <a:off x="3105665" y="5417073"/>
            <a:ext cx="6096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 smtClean="0"/>
              <a:t>방명록 </a:t>
            </a:r>
            <a:r>
              <a:rPr lang="en-US" altLang="ko-KR" sz="1200" kern="0" dirty="0" smtClean="0"/>
              <a:t>- </a:t>
            </a:r>
            <a:r>
              <a:rPr lang="ko-KR" altLang="en-US" sz="1200" kern="0" dirty="0" smtClean="0"/>
              <a:t>친구의 공간에 게시물을 남겨서 소통할 수 있음</a:t>
            </a:r>
            <a:endParaRPr lang="ko-KR" altLang="en-US" sz="1200" kern="0" dirty="0"/>
          </a:p>
        </p:txBody>
      </p:sp>
      <p:pic>
        <p:nvPicPr>
          <p:cNvPr id="3074" name="Picture 2" descr="D:\HSS\KPU\졸업작품\2018\ODD-IDEA_lite_v0.3\OI_resource\free icons\fr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868">
            <a:off x="5315052" y="2627343"/>
            <a:ext cx="438546" cy="43854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HSS\KPU\졸업작품\2018\ODD-IDEA_lite_v0.3\OI_resource\free icons\curs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8" y="3288331"/>
            <a:ext cx="466902" cy="4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21661" y="1755091"/>
            <a:ext cx="2233234" cy="2639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9696" y="1741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방명</a:t>
            </a:r>
            <a:r>
              <a:rPr lang="ko-KR" altLang="en-US" dirty="0">
                <a:solidFill>
                  <a:srgbClr val="002060"/>
                </a:solidFill>
              </a:rPr>
              <a:t>록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41647" y="2095897"/>
            <a:ext cx="2011657" cy="2137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D:\HSS\KPU\졸업작품\2018\ODD-IDEA_lite_v0.3\OI_resource\free icons\if_icon-image_21167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699" y="2144084"/>
            <a:ext cx="885551" cy="88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/>
          <p:cNvSpPr/>
          <p:nvPr/>
        </p:nvSpPr>
        <p:spPr>
          <a:xfrm>
            <a:off x="2749108" y="163253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 모드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3586098" y="5381149"/>
            <a:ext cx="590226" cy="478686"/>
            <a:chOff x="4662129" y="5379747"/>
            <a:chExt cx="590226" cy="478686"/>
          </a:xfrm>
        </p:grpSpPr>
        <p:grpSp>
          <p:nvGrpSpPr>
            <p:cNvPr id="101" name="그룹 100"/>
            <p:cNvGrpSpPr/>
            <p:nvPr/>
          </p:nvGrpSpPr>
          <p:grpSpPr>
            <a:xfrm>
              <a:off x="4662129" y="5379747"/>
              <a:ext cx="590226" cy="478686"/>
              <a:chOff x="7697806" y="2943814"/>
              <a:chExt cx="843693" cy="684253"/>
            </a:xfrm>
          </p:grpSpPr>
          <p:sp>
            <p:nvSpPr>
              <p:cNvPr id="103" name="모서리가 둥근 직사각형 102"/>
              <p:cNvSpPr/>
              <p:nvPr/>
            </p:nvSpPr>
            <p:spPr>
              <a:xfrm>
                <a:off x="7783172" y="2943814"/>
                <a:ext cx="665480" cy="657664"/>
              </a:xfrm>
              <a:prstGeom prst="roundRect">
                <a:avLst/>
              </a:prstGeom>
              <a:solidFill>
                <a:srgbClr val="FFF39B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7697806" y="3364098"/>
                <a:ext cx="843693" cy="263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600" dirty="0" err="1" smtClean="0">
                    <a:solidFill>
                      <a:schemeClr val="accent6">
                        <a:lumMod val="50000"/>
                      </a:schemeClr>
                    </a:solidFill>
                  </a:rPr>
                  <a:t>에셋</a:t>
                </a:r>
                <a:r>
                  <a:rPr lang="en-US" altLang="ko-KR" sz="6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6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이벤트</a:t>
                </a:r>
                <a:endParaRPr lang="ko-KR" altLang="en-US" sz="7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" name="Picture 2" descr="D:\HSS\KPU\졸업작품\2018\ODD-IDEA_lite_v0.3\OI_resource\free icons\rocking-hors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540" y="5414616"/>
              <a:ext cx="277439" cy="277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" name="Picture 7" descr="D:\HSS\KPU\졸업작품\2018\ODD-IDEA_lite_v0.3\OI_resource\free icons\guest-list (2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1" y="3097160"/>
            <a:ext cx="350186" cy="3501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그래픽 92" descr="남자">
            <a:extLst>
              <a:ext uri="{FF2B5EF4-FFF2-40B4-BE49-F238E27FC236}">
                <a16:creationId xmlns="" xmlns:a16="http://schemas.microsoft.com/office/drawing/2014/main" id="{2606588D-6C7D-43FF-95FB-86D667B725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832" b="61269"/>
          <a:stretch/>
        </p:blipFill>
        <p:spPr>
          <a:xfrm>
            <a:off x="5413269" y="4537519"/>
            <a:ext cx="1824681" cy="7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7" name="그래픽 93" descr="여자">
            <a:extLst>
              <a:ext uri="{FF2B5EF4-FFF2-40B4-BE49-F238E27FC236}">
                <a16:creationId xmlns="" xmlns:a16="http://schemas.microsoft.com/office/drawing/2014/main" id="{ABF1CDB3-4B9F-472E-80B2-2A1746F72A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1" b="64943"/>
          <a:stretch/>
        </p:blipFill>
        <p:spPr>
          <a:xfrm>
            <a:off x="6325601" y="4574272"/>
            <a:ext cx="1737674" cy="684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모서리가 둥근 직사각형 2"/>
          <p:cNvSpPr/>
          <p:nvPr/>
        </p:nvSpPr>
        <p:spPr>
          <a:xfrm>
            <a:off x="7185889" y="3015736"/>
            <a:ext cx="1723170" cy="1083823"/>
          </a:xfrm>
          <a:prstGeom prst="round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9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ko-KR" sz="9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ko-KR" sz="9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ko-KR" sz="9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altLang="ko-KR" sz="9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altLang="ko-KR" sz="900" dirty="0" smtClean="0">
                <a:solidFill>
                  <a:schemeClr val="accent1">
                    <a:lumMod val="50000"/>
                  </a:schemeClr>
                </a:solidFill>
              </a:rPr>
              <a:t>2018.01.15 </a:t>
            </a:r>
            <a:r>
              <a:rPr lang="ko-KR" altLang="en-US" sz="900" dirty="0" smtClean="0">
                <a:solidFill>
                  <a:schemeClr val="accent1">
                    <a:lumMod val="50000"/>
                  </a:schemeClr>
                </a:solidFill>
              </a:rPr>
              <a:t>홍길동</a:t>
            </a:r>
            <a:endParaRPr lang="ko-KR" altLang="en-US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오른쪽 화살표 107"/>
          <p:cNvSpPr/>
          <p:nvPr/>
        </p:nvSpPr>
        <p:spPr>
          <a:xfrm rot="20698925">
            <a:off x="5436037" y="2758226"/>
            <a:ext cx="1922055" cy="42908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92230" y="3198168"/>
            <a:ext cx="1741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방 참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예쁘다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. </a:t>
            </a: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내 방에도 한번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놀러와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D03CEEA-B364-4928-9E8B-CD464B442220}"/>
              </a:ext>
            </a:extLst>
          </p:cNvPr>
          <p:cNvGrpSpPr/>
          <p:nvPr/>
        </p:nvGrpSpPr>
        <p:grpSpPr>
          <a:xfrm>
            <a:off x="1766760" y="1841697"/>
            <a:ext cx="8814489" cy="4627346"/>
            <a:chOff x="1433385" y="1422597"/>
            <a:chExt cx="8814489" cy="4627346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="" xmlns:a16="http://schemas.microsoft.com/office/drawing/2014/main" id="{49BA2B06-1E45-4252-8758-1118CF61A598}"/>
                </a:ext>
              </a:extLst>
            </p:cNvPr>
            <p:cNvSpPr/>
            <p:nvPr/>
          </p:nvSpPr>
          <p:spPr>
            <a:xfrm>
              <a:off x="1433385" y="1447113"/>
              <a:ext cx="5058032" cy="460283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F1FEFD4D-C480-47FD-90FB-D3884DB38382}"/>
                </a:ext>
              </a:extLst>
            </p:cNvPr>
            <p:cNvSpPr/>
            <p:nvPr/>
          </p:nvSpPr>
          <p:spPr>
            <a:xfrm>
              <a:off x="2438401" y="1509283"/>
              <a:ext cx="3163330" cy="434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600" kern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아마존 </a:t>
              </a:r>
              <a:r>
                <a:rPr lang="ko-KR" altLang="en-US" sz="1600" kern="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클라우드</a:t>
              </a:r>
              <a:endPara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0" name="순서도: 자기 디스크 99">
              <a:extLst>
                <a:ext uri="{FF2B5EF4-FFF2-40B4-BE49-F238E27FC236}">
                  <a16:creationId xmlns="" xmlns:a16="http://schemas.microsoft.com/office/drawing/2014/main" id="{6335DC9D-5D10-47DB-A76E-C8D32D3BE8A2}"/>
                </a:ext>
              </a:extLst>
            </p:cNvPr>
            <p:cNvSpPr/>
            <p:nvPr/>
          </p:nvSpPr>
          <p:spPr>
            <a:xfrm>
              <a:off x="2969741" y="4598552"/>
              <a:ext cx="1985320" cy="961057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 베이스</a:t>
              </a: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="" xmlns:a16="http://schemas.microsoft.com/office/drawing/2014/main" id="{AC56A22F-B79B-4F4D-98B4-5904268C2BE9}"/>
                </a:ext>
              </a:extLst>
            </p:cNvPr>
            <p:cNvSpPr/>
            <p:nvPr/>
          </p:nvSpPr>
          <p:spPr>
            <a:xfrm>
              <a:off x="7776518" y="1422597"/>
              <a:ext cx="2471356" cy="361690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4BCBB767-AD0B-4407-91A6-B35C5F2B503F}"/>
                </a:ext>
              </a:extLst>
            </p:cNvPr>
            <p:cNvSpPr/>
            <p:nvPr/>
          </p:nvSpPr>
          <p:spPr>
            <a:xfrm>
              <a:off x="8336694" y="2388973"/>
              <a:ext cx="1351008" cy="19774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PC</a:t>
              </a:r>
              <a:r>
                <a:rPr lang="ko-KR" altLang="en-US" dirty="0"/>
                <a:t> </a:t>
              </a:r>
              <a:r>
                <a:rPr lang="en-US" altLang="ko-KR" dirty="0"/>
                <a:t>/</a:t>
              </a:r>
              <a:r>
                <a:rPr lang="ko-KR" altLang="en-US" dirty="0"/>
                <a:t> </a:t>
              </a:r>
              <a:r>
                <a:rPr lang="en-US" altLang="ko-KR" dirty="0"/>
                <a:t>Mobile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="" xmlns:a16="http://schemas.microsoft.com/office/drawing/2014/main" id="{12619F9E-EB73-4F06-9885-D3E7D08FF7F9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3172360" y="3748528"/>
              <a:ext cx="790041" cy="85002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BF3BE097-938C-48C2-A090-77E70D52FD2B}"/>
                </a:ext>
              </a:extLst>
            </p:cNvPr>
            <p:cNvSpPr/>
            <p:nvPr/>
          </p:nvSpPr>
          <p:spPr>
            <a:xfrm>
              <a:off x="8406713" y="3656195"/>
              <a:ext cx="1210970" cy="627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브라우저</a:t>
              </a: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="" xmlns:a16="http://schemas.microsoft.com/office/drawing/2014/main" id="{7863D292-166E-490B-94B0-26F8E0559BCB}"/>
                </a:ext>
              </a:extLst>
            </p:cNvPr>
            <p:cNvSpPr/>
            <p:nvPr/>
          </p:nvSpPr>
          <p:spPr>
            <a:xfrm>
              <a:off x="4190003" y="2177308"/>
              <a:ext cx="1991432" cy="180591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="" xmlns:a16="http://schemas.microsoft.com/office/drawing/2014/main" id="{27C0840B-6907-4AAD-9042-3AC5299BBD44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 flipV="1">
              <a:off x="5944659" y="3149157"/>
              <a:ext cx="2462054" cy="820779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0" name="정육면체 119">
              <a:extLst>
                <a:ext uri="{FF2B5EF4-FFF2-40B4-BE49-F238E27FC236}">
                  <a16:creationId xmlns="" xmlns:a16="http://schemas.microsoft.com/office/drawing/2014/main" id="{FDE78887-D9E3-4CEC-A316-9E518F9FC33F}"/>
                </a:ext>
              </a:extLst>
            </p:cNvPr>
            <p:cNvSpPr/>
            <p:nvPr/>
          </p:nvSpPr>
          <p:spPr>
            <a:xfrm>
              <a:off x="1548711" y="2603336"/>
              <a:ext cx="1985320" cy="109164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어플리케이션 서버</a:t>
              </a: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="" xmlns:a16="http://schemas.microsoft.com/office/drawing/2014/main" id="{315FB925-3918-43C2-B4D1-C1FBC41A54C1}"/>
                </a:ext>
              </a:extLst>
            </p:cNvPr>
            <p:cNvSpPr/>
            <p:nvPr/>
          </p:nvSpPr>
          <p:spPr>
            <a:xfrm>
              <a:off x="1894701" y="2198815"/>
              <a:ext cx="1293340" cy="6682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웹 서버</a:t>
              </a: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="" xmlns:a16="http://schemas.microsoft.com/office/drawing/2014/main" id="{142B999F-3FF3-4104-A659-DFF7C695FC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0231" y="3194388"/>
              <a:ext cx="769772" cy="19435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C2C7C10B-C389-4032-9781-373680A7C65B}"/>
              </a:ext>
            </a:extLst>
          </p:cNvPr>
          <p:cNvSpPr/>
          <p:nvPr/>
        </p:nvSpPr>
        <p:spPr>
          <a:xfrm>
            <a:off x="7763906" y="1901030"/>
            <a:ext cx="3163330" cy="43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40685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972399-2A3C-41F8-87A8-695B99C3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5249C3-FFC7-4C2C-B012-18294659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49" y="1680640"/>
            <a:ext cx="7796540" cy="447250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종합설계 개요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관련 연구 및 사례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수행 시나리오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구성도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개발 환경 및 개발 방법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업무 분담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 설계 수행 일정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참고 자료 및 문헌</a:t>
            </a:r>
            <a:endParaRPr lang="en-US" altLang="ko-KR" sz="2400" dirty="0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38" name="육각형 37"/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A3CB382-2A6E-4C88-A01F-7AFF05DD1253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86" name="직선 연결선 85"/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B1C5673-ADBB-427C-837A-297B9897750E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37" name="육각형 36">
              <a:extLst>
                <a:ext uri="{FF2B5EF4-FFF2-40B4-BE49-F238E27FC236}">
                  <a16:creationId xmlns="" xmlns:a16="http://schemas.microsoft.com/office/drawing/2014/main" id="{918E9801-809F-4B4C-B0D9-A324E6E7984F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3CED7933-A96B-4483-B6DF-E506AD0CE75E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0437747D-B3BF-485C-A556-67A8E082E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F257F729-295C-4410-BCC2-2CC3FF61B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5DB41917-C446-4C80-9A64-116E50C0DEA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5CB5FDAE-5B34-49F7-96EA-904CA30162A5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1" name="육각형 50">
              <a:extLst>
                <a:ext uri="{FF2B5EF4-FFF2-40B4-BE49-F238E27FC236}">
                  <a16:creationId xmlns="" xmlns:a16="http://schemas.microsoft.com/office/drawing/2014/main" id="{C855D6F0-2A3E-466E-B5AE-383A5324F22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C9BE53FF-E572-4CBC-8DC0-278CC2F66222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2E8E1278-4F43-424D-B61D-BEFDC7FC8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A8B4CF61-DF7A-4A84-8735-F99931717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6DD26625-6BC3-49D9-AB64-E113998845A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16C8C7A7-CB34-4F68-8087-5BA34BAFE459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57" name="육각형 56">
              <a:extLst>
                <a:ext uri="{FF2B5EF4-FFF2-40B4-BE49-F238E27FC236}">
                  <a16:creationId xmlns="" xmlns:a16="http://schemas.microsoft.com/office/drawing/2014/main" id="{A76DC215-3A15-4F02-9735-9FC179912422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60E13769-DFF0-4FD8-86CD-7B948A8C433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="" xmlns:a16="http://schemas.microsoft.com/office/drawing/2014/main" id="{2E075268-C341-4223-B93C-84421FCA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="" xmlns:a16="http://schemas.microsoft.com/office/drawing/2014/main" id="{E3288729-6352-4D93-8659-FAAAB0CA4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C858121A-814F-4EDA-877A-C8F2D3B481D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00288759-3894-4018-9594-F05D5D89A3E1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71" name="육각형 70">
              <a:extLst>
                <a:ext uri="{FF2B5EF4-FFF2-40B4-BE49-F238E27FC236}">
                  <a16:creationId xmlns="" xmlns:a16="http://schemas.microsoft.com/office/drawing/2014/main" id="{07D324BE-8EA0-4F45-A099-79E7E36980E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67EEE243-BBAB-4893-BD91-E864CF72740F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="" xmlns:a16="http://schemas.microsoft.com/office/drawing/2014/main" id="{BD643B80-AD52-409F-B00F-382C9D2B9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="" xmlns:a16="http://schemas.microsoft.com/office/drawing/2014/main" id="{359F012B-7F18-4DA1-96F8-94E1017FC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DCCB7D3F-F2F3-4C0B-9516-FD2AB04FDD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632060D2-B76F-4ADE-A702-C8E0B394F841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7" name="육각형 76">
              <a:extLst>
                <a:ext uri="{FF2B5EF4-FFF2-40B4-BE49-F238E27FC236}">
                  <a16:creationId xmlns="" xmlns:a16="http://schemas.microsoft.com/office/drawing/2014/main" id="{9124BBA0-165D-4592-85C6-6E5883F3F99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="" xmlns:a16="http://schemas.microsoft.com/office/drawing/2014/main" id="{3B59999E-C36F-416E-853D-003DB607FB34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="" xmlns:a16="http://schemas.microsoft.com/office/drawing/2014/main" id="{69543A0C-4146-4B00-A847-4711391A3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="" xmlns:a16="http://schemas.microsoft.com/office/drawing/2014/main" id="{A7B3028A-14A8-45CA-B970-69DFE9F9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140FA407-FE74-425C-B82F-9A2710AE95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59943507-51E8-44A8-A8C4-0B5CC35706D5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83" name="육각형 82">
              <a:extLst>
                <a:ext uri="{FF2B5EF4-FFF2-40B4-BE49-F238E27FC236}">
                  <a16:creationId xmlns="" xmlns:a16="http://schemas.microsoft.com/office/drawing/2014/main" id="{FE9CD8B0-4BBC-4C11-A6CA-DF171660244B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05BEC438-D278-4A8E-8CA9-03F4592B3A9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DA09D6F8-DEDC-47D3-8922-C9433E71D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8F78A34F-415E-4428-9E47-2DC463BE0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CED88480-79A8-4A6B-8EC3-2BC713CEE47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="" xmlns:a16="http://schemas.microsoft.com/office/drawing/2014/main" id="{432B3886-DA6E-43E1-95A7-430AFCEE4F72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91" name="육각형 90">
              <a:extLst>
                <a:ext uri="{FF2B5EF4-FFF2-40B4-BE49-F238E27FC236}">
                  <a16:creationId xmlns="" xmlns:a16="http://schemas.microsoft.com/office/drawing/2014/main" id="{84813945-4313-4569-BFCF-961D2AA2664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="" xmlns:a16="http://schemas.microsoft.com/office/drawing/2014/main" id="{F1C8A6D2-8517-45DB-AB32-0E87F86CCD19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="" xmlns:a16="http://schemas.microsoft.com/office/drawing/2014/main" id="{CE2A2310-78E1-447B-826D-0073360B3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="" xmlns:a16="http://schemas.microsoft.com/office/drawing/2014/main" id="{841499A6-1891-4DA9-BBE5-F964A7AF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="" xmlns:a16="http://schemas.microsoft.com/office/drawing/2014/main" id="{A8AFC1AC-5E0B-4059-9157-458153C833B2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827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100" name="순서도: 자기 디스크 99">
            <a:extLst>
              <a:ext uri="{FF2B5EF4-FFF2-40B4-BE49-F238E27FC236}">
                <a16:creationId xmlns=""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1874163" y="3245856"/>
            <a:ext cx="1482326" cy="71756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베이스</a:t>
            </a:r>
          </a:p>
        </p:txBody>
      </p:sp>
      <p:sp>
        <p:nvSpPr>
          <p:cNvPr id="106" name="정육면체 105">
            <a:extLst>
              <a:ext uri="{FF2B5EF4-FFF2-40B4-BE49-F238E27FC236}">
                <a16:creationId xmlns="" xmlns:a16="http://schemas.microsoft.com/office/drawing/2014/main" id="{7863D292-166E-490B-94B0-26F8E0559BCB}"/>
              </a:ext>
            </a:extLst>
          </p:cNvPr>
          <p:cNvSpPr/>
          <p:nvPr/>
        </p:nvSpPr>
        <p:spPr>
          <a:xfrm>
            <a:off x="1871881" y="4132510"/>
            <a:ext cx="1486890" cy="1348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클라이언트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4163" y="1938287"/>
            <a:ext cx="1482326" cy="1117100"/>
            <a:chOff x="1937314" y="1900971"/>
            <a:chExt cx="1482326" cy="1117100"/>
          </a:xfrm>
        </p:grpSpPr>
        <p:sp>
          <p:nvSpPr>
            <p:cNvPr id="120" name="정육면체 119">
              <a:extLst>
                <a:ext uri="{FF2B5EF4-FFF2-40B4-BE49-F238E27FC236}">
                  <a16:creationId xmlns="" xmlns:a16="http://schemas.microsoft.com/office/drawing/2014/main" id="{FDE78887-D9E3-4CEC-A316-9E518F9FC33F}"/>
                </a:ext>
              </a:extLst>
            </p:cNvPr>
            <p:cNvSpPr/>
            <p:nvPr/>
          </p:nvSpPr>
          <p:spPr>
            <a:xfrm>
              <a:off x="1937314" y="2203004"/>
              <a:ext cx="1482326" cy="8150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어플리케이션 서버</a:t>
              </a: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="" xmlns:a16="http://schemas.microsoft.com/office/drawing/2014/main" id="{315FB925-3918-43C2-B4D1-C1FBC41A54C1}"/>
                </a:ext>
              </a:extLst>
            </p:cNvPr>
            <p:cNvSpPr/>
            <p:nvPr/>
          </p:nvSpPr>
          <p:spPr>
            <a:xfrm>
              <a:off x="2195645" y="1900971"/>
              <a:ext cx="965664" cy="49892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웹 서버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3479446" y="4806696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4517531"/>
            <a:ext cx="46987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WebGL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- 3D </a:t>
            </a:r>
            <a:r>
              <a:rPr lang="ko-KR" altLang="en-US" dirty="0">
                <a:solidFill>
                  <a:schemeClr val="accent6"/>
                </a:solidFill>
              </a:rPr>
              <a:t>공간 </a:t>
            </a:r>
            <a:r>
              <a:rPr lang="ko-KR" altLang="en-US" dirty="0" err="1">
                <a:solidFill>
                  <a:schemeClr val="accent6"/>
                </a:solidFill>
              </a:rPr>
              <a:t>렌더링</a:t>
            </a:r>
            <a:r>
              <a:rPr lang="ko-KR" altLang="en-US" dirty="0">
                <a:solidFill>
                  <a:schemeClr val="accent6"/>
                </a:solidFill>
              </a:rPr>
              <a:t> 환경을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WebRTC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</a:t>
            </a:r>
            <a:r>
              <a:rPr lang="ko-KR" altLang="en-US" dirty="0">
                <a:solidFill>
                  <a:schemeClr val="accent6"/>
                </a:solidFill>
              </a:rPr>
              <a:t>커뮤니케이션 기능을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JavaScript - </a:t>
            </a:r>
            <a:r>
              <a:rPr lang="ko-KR" altLang="en-US" dirty="0">
                <a:solidFill>
                  <a:schemeClr val="accent6"/>
                </a:solidFill>
              </a:rPr>
              <a:t>클라이언트 환경 구현 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Google Speech - </a:t>
            </a:r>
            <a:r>
              <a:rPr lang="ko-KR" altLang="en-US" dirty="0">
                <a:solidFill>
                  <a:schemeClr val="accent6"/>
                </a:solidFill>
              </a:rPr>
              <a:t>음성인식 이벤트 처리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3479446" y="3604639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3421143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Redis</a:t>
            </a:r>
            <a:r>
              <a:rPr lang="en-US" altLang="ko-KR" dirty="0">
                <a:solidFill>
                  <a:schemeClr val="accent6"/>
                </a:solidFill>
              </a:rPr>
              <a:t> DB</a:t>
            </a:r>
            <a:r>
              <a:rPr lang="ko-KR" altLang="en-US" dirty="0">
                <a:solidFill>
                  <a:schemeClr val="accent6"/>
                </a:solidFill>
              </a:rPr>
              <a:t>를 구축하여 서버에 탑재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3479446" y="2559059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2207605"/>
            <a:ext cx="5502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AWS Linux </a:t>
            </a:r>
            <a:r>
              <a:rPr lang="ko-KR" altLang="en-US" dirty="0">
                <a:solidFill>
                  <a:schemeClr val="accent6"/>
                </a:solidFill>
              </a:rPr>
              <a:t>서버에 </a:t>
            </a:r>
            <a:r>
              <a:rPr lang="en-US" altLang="ko-KR" dirty="0">
                <a:solidFill>
                  <a:schemeClr val="accent6"/>
                </a:solidFill>
              </a:rPr>
              <a:t>Apache Tomcat</a:t>
            </a:r>
            <a:r>
              <a:rPr lang="ko-KR" altLang="en-US" dirty="0">
                <a:solidFill>
                  <a:schemeClr val="accent6"/>
                </a:solidFill>
              </a:rPr>
              <a:t> 환경을 구축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JSP or Node.js</a:t>
            </a:r>
            <a:r>
              <a:rPr lang="ko-KR" altLang="en-US" dirty="0">
                <a:solidFill>
                  <a:schemeClr val="accent6"/>
                </a:solidFill>
              </a:rPr>
              <a:t>를 사용하여 서버 </a:t>
            </a:r>
            <a:r>
              <a:rPr lang="ko-KR" altLang="en-US" dirty="0" err="1">
                <a:solidFill>
                  <a:schemeClr val="accent6"/>
                </a:solidFill>
              </a:rPr>
              <a:t>앱을</a:t>
            </a:r>
            <a:r>
              <a:rPr lang="ko-KR" altLang="en-US" dirty="0">
                <a:solidFill>
                  <a:schemeClr val="accent6"/>
                </a:solidFill>
              </a:rPr>
              <a:t> 제작하여 실행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BF3BE097-938C-48C2-A090-77E70D52FD2B}"/>
              </a:ext>
            </a:extLst>
          </p:cNvPr>
          <p:cNvSpPr/>
          <p:nvPr/>
        </p:nvSpPr>
        <p:spPr>
          <a:xfrm>
            <a:off x="2009841" y="5797077"/>
            <a:ext cx="1210970" cy="627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모바일</a:t>
            </a:r>
            <a:r>
              <a:rPr lang="ko-KR" altLang="en-US" sz="1200" dirty="0"/>
              <a:t> 브라우저</a:t>
            </a:r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3479446" y="6150990"/>
            <a:ext cx="1248741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805265" y="5967494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WebVR</a:t>
            </a:r>
            <a:r>
              <a:rPr lang="en-US" altLang="ko-KR" dirty="0">
                <a:solidFill>
                  <a:schemeClr val="accent6"/>
                </a:solidFill>
              </a:rPr>
              <a:t> - VR </a:t>
            </a:r>
            <a:r>
              <a:rPr lang="ko-KR" altLang="en-US" dirty="0">
                <a:solidFill>
                  <a:schemeClr val="accent6"/>
                </a:solidFill>
              </a:rPr>
              <a:t>환경을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="" xmlns:a16="http://schemas.microsoft.com/office/drawing/2014/main" id="{DBB9E584-12F4-420F-9C3C-53EAC356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59438"/>
              </p:ext>
            </p:extLst>
          </p:nvPr>
        </p:nvGraphicFramePr>
        <p:xfrm>
          <a:off x="2032000" y="1608557"/>
          <a:ext cx="8128000" cy="415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72548611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63998214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4220473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38031540"/>
                    </a:ext>
                  </a:extLst>
                </a:gridCol>
              </a:tblGrid>
              <a:tr h="7765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프로그램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5135121"/>
                  </a:ext>
                </a:extLst>
              </a:tr>
              <a:tr h="2580195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JavaScript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CSS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XML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JSP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Windows 10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AWS LINUX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Brackets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Eclipse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Redis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Android studio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Gear VR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Galaxy S5 ++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227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3" y="1355503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46" y="1409441"/>
            <a:ext cx="4457079" cy="53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256013"/>
            <a:ext cx="4445135" cy="385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8" y="2247172"/>
            <a:ext cx="5629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172"/>
            <a:ext cx="37620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5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901"/>
            <a:ext cx="3030942" cy="43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2250035"/>
            <a:ext cx="5552714" cy="431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1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=""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업무 분담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="" xmlns:a16="http://schemas.microsoft.com/office/drawing/2014/main" id="{8A0917E6-B71B-48CC-A2C7-8D67A5596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12991"/>
              </p:ext>
            </p:extLst>
          </p:nvPr>
        </p:nvGraphicFramePr>
        <p:xfrm>
          <a:off x="2032000" y="1608779"/>
          <a:ext cx="8128000" cy="476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3756305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023645184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55627014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432128996"/>
                    </a:ext>
                  </a:extLst>
                </a:gridCol>
              </a:tblGrid>
              <a:tr h="8882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이인행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배근빈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황송식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30972295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&amp; DB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 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WebRTC </a:t>
                      </a:r>
                      <a:r>
                        <a:rPr lang="ko-KR" altLang="en-US" dirty="0"/>
                        <a:t>통신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음성 인식 기술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GL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편집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0925600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&amp;DB</a:t>
                      </a:r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98120444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데이터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저장 및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유저간 혹은 유저   대 컴퓨터간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2078836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통합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시스템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유저간 통신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유지보수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39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29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=""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수행 일정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="" xmlns:a16="http://schemas.microsoft.com/office/drawing/2014/main" id="{65C8CB41-C52C-447C-8121-033BBD67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28542"/>
              </p:ext>
            </p:extLst>
          </p:nvPr>
        </p:nvGraphicFramePr>
        <p:xfrm>
          <a:off x="2392943" y="1593030"/>
          <a:ext cx="7838452" cy="4821282"/>
        </p:xfrm>
        <a:graphic>
          <a:graphicData uri="http://schemas.openxmlformats.org/drawingml/2006/table">
            <a:tbl>
              <a:tblPr/>
              <a:tblGrid>
                <a:gridCol w="1724836">
                  <a:extLst>
                    <a:ext uri="{9D8B030D-6E8A-4147-A177-3AD203B41FA5}">
                      <a16:colId xmlns="" xmlns:a16="http://schemas.microsoft.com/office/drawing/2014/main" val="1492856533"/>
                    </a:ext>
                  </a:extLst>
                </a:gridCol>
                <a:gridCol w="1724836">
                  <a:extLst>
                    <a:ext uri="{9D8B030D-6E8A-4147-A177-3AD203B41FA5}">
                      <a16:colId xmlns="" xmlns:a16="http://schemas.microsoft.com/office/drawing/2014/main" val="387197691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686032362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193670929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368819902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719988511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196325684"/>
                    </a:ext>
                  </a:extLst>
                </a:gridCol>
                <a:gridCol w="479359">
                  <a:extLst>
                    <a:ext uri="{9D8B030D-6E8A-4147-A177-3AD203B41FA5}">
                      <a16:colId xmlns="" xmlns:a16="http://schemas.microsoft.com/office/drawing/2014/main" val="2610828776"/>
                    </a:ext>
                  </a:extLst>
                </a:gridCol>
                <a:gridCol w="463331">
                  <a:extLst>
                    <a:ext uri="{9D8B030D-6E8A-4147-A177-3AD203B41FA5}">
                      <a16:colId xmlns="" xmlns:a16="http://schemas.microsoft.com/office/drawing/2014/main" val="3509101588"/>
                    </a:ext>
                  </a:extLst>
                </a:gridCol>
                <a:gridCol w="1049295">
                  <a:extLst>
                    <a:ext uri="{9D8B030D-6E8A-4147-A177-3AD203B41FA5}">
                      <a16:colId xmlns="" xmlns:a16="http://schemas.microsoft.com/office/drawing/2014/main" val="1977984405"/>
                    </a:ext>
                  </a:extLst>
                </a:gridCol>
              </a:tblGrid>
              <a:tr h="238486">
                <a:tc rowSpan="2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추진일정</a:t>
                      </a:r>
                      <a:endParaRPr lang="ko-KR" altLang="en-US" sz="2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7-9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8439569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제안서 작성 및 제출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5074711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9116118"/>
                  </a:ext>
                </a:extLst>
              </a:tr>
              <a:tr h="127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5496401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시스템 설계 및 제작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757031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08040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977142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굴림" panose="020B0600000101010101" pitchFamily="50" charset="-127"/>
                        </a:rPr>
                        <a:t>VR </a:t>
                      </a: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적용 및 데모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9386984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07687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91787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571713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321489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105869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프로토타입 데모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964358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60363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609254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인공지능 컨텐츠 추가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9125422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5708805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3953748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최종 완성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3694293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3997535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4774807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발표 및 시연</a:t>
                      </a:r>
                      <a:endParaRPr lang="ko-KR" altLang="en-US" sz="14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75915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0061610"/>
                  </a:ext>
                </a:extLst>
              </a:tr>
              <a:tr h="18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533" marR="10533" marT="10533" marB="1053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7174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7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=""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=""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=""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en-US" altLang="ko-KR" sz="3600" dirty="0" err="1"/>
              <a:t>GitHub</a:t>
            </a:r>
            <a:endParaRPr lang="ko-KR" altLang="en-US" sz="3600" dirty="0"/>
          </a:p>
        </p:txBody>
      </p:sp>
      <p:sp>
        <p:nvSpPr>
          <p:cNvPr id="84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814092" y="931815"/>
            <a:ext cx="9818115" cy="81187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/>
                </a:solidFill>
              </a:rPr>
              <a:t>https://github.com/12Seconds/OIWebProject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43688"/>
            <a:ext cx="7937500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99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=""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=""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=""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=""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=""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=""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참고 자료 및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1ACAF9F-9302-447B-A015-680E19ECAA61}"/>
              </a:ext>
            </a:extLst>
          </p:cNvPr>
          <p:cNvSpPr/>
          <p:nvPr/>
        </p:nvSpPr>
        <p:spPr>
          <a:xfrm>
            <a:off x="1611492" y="2147719"/>
            <a:ext cx="52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코카콜라 </a:t>
            </a:r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광고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https://www.youtube.com/watch?v=bTbfPALVQgs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1611492" y="1438275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Cospace.io</a:t>
            </a:r>
          </a:p>
          <a:p>
            <a:r>
              <a:rPr lang="en-US" altLang="ko-KR" dirty="0"/>
              <a:t>https://cospaces.io/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143619C9-48EE-40F5-855C-A1E5630EBEA8}"/>
              </a:ext>
            </a:extLst>
          </p:cNvPr>
          <p:cNvSpPr/>
          <p:nvPr/>
        </p:nvSpPr>
        <p:spPr>
          <a:xfrm>
            <a:off x="1611492" y="2857162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현대 경제 연구원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http://hri.co.kr/upload/publication/201743182547[1].pdf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7FE2FC7E-E3C9-4235-AD8B-AF0746C6B6F8}"/>
              </a:ext>
            </a:extLst>
          </p:cNvPr>
          <p:cNvSpPr/>
          <p:nvPr/>
        </p:nvSpPr>
        <p:spPr>
          <a:xfrm>
            <a:off x="1611492" y="3566606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en-US" altLang="ko-KR" dirty="0" err="1">
                <a:solidFill>
                  <a:schemeClr val="accent6"/>
                </a:solidFill>
              </a:rPr>
              <a:t>Platum</a:t>
            </a:r>
            <a:r>
              <a:rPr lang="ko-KR" altLang="en-US" dirty="0">
                <a:solidFill>
                  <a:schemeClr val="accent6"/>
                </a:solidFill>
              </a:rPr>
              <a:t> 기사</a:t>
            </a:r>
          </a:p>
          <a:p>
            <a:r>
              <a:rPr lang="en-US" altLang="ko-KR" dirty="0"/>
              <a:t>http://platum.kr/archives/77302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03E57A15-71AC-4268-B237-EA4DD4107923}"/>
              </a:ext>
            </a:extLst>
          </p:cNvPr>
          <p:cNvSpPr/>
          <p:nvPr/>
        </p:nvSpPr>
        <p:spPr>
          <a:xfrm>
            <a:off x="1621017" y="4276049"/>
            <a:ext cx="5814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Adobe Korea Creative Dialog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https://blogs.adobe.com/creativedialogue/ko/design-ko/</a:t>
            </a:r>
          </a:p>
          <a:p>
            <a:r>
              <a:rPr lang="en-US" altLang="ko-KR" dirty="0"/>
              <a:t>the-future-is-now-10-design-predictions-for-2017-kr/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95CB9EEB-3DEE-495D-ACF2-A44D338B9572}"/>
              </a:ext>
            </a:extLst>
          </p:cNvPr>
          <p:cNvSpPr/>
          <p:nvPr/>
        </p:nvSpPr>
        <p:spPr>
          <a:xfrm>
            <a:off x="1630542" y="5262491"/>
            <a:ext cx="5258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KOREA HTML5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https://www.koreahtml5.kr/jsp/definition/history.jsp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45D2D630-6EAD-4AE4-AC28-4A6EAA16E316}"/>
              </a:ext>
            </a:extLst>
          </p:cNvPr>
          <p:cNvSpPr/>
          <p:nvPr/>
        </p:nvSpPr>
        <p:spPr>
          <a:xfrm>
            <a:off x="1630542" y="5971935"/>
            <a:ext cx="5748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소프트웨어 정책연구소</a:t>
            </a:r>
          </a:p>
          <a:p>
            <a:r>
              <a:rPr lang="en-US" altLang="ko-KR" dirty="0"/>
              <a:t>https://spri.kr/posts/view/11130?code=inderstry_trend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9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7577463-190B-42A3-A19F-2DEA806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=""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=""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=""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=""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=""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=""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=""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=""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=""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=""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=""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=""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=""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=""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=""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=""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=""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=""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=""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=""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=""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=""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=""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=""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=""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=""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=""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=""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=""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=""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=""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=""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=""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=""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=""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=""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=""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=""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=""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=""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=""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=""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=""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=""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=""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=""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=""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=""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=""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=""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=""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=""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=""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=""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=""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=""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=""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=""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=""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=""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=""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=""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=""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=""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65" y="1967068"/>
            <a:ext cx="3754271" cy="1669985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Q </a:t>
            </a:r>
            <a:r>
              <a:rPr lang="en-US" altLang="ko-KR" sz="8000" dirty="0">
                <a:solidFill>
                  <a:srgbClr val="A9ACEE"/>
                </a:solidFill>
              </a:rPr>
              <a:t>&amp; </a:t>
            </a:r>
            <a:r>
              <a:rPr lang="en-US" altLang="ko-KR" sz="11500" dirty="0">
                <a:solidFill>
                  <a:srgbClr val="A9ACEE"/>
                </a:solidFill>
              </a:rPr>
              <a:t>A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=""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=""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=""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=""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=""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=""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=""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=""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=""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=""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그룹 168">
            <a:extLst>
              <a:ext uri="{FF2B5EF4-FFF2-40B4-BE49-F238E27FC236}">
                <a16:creationId xmlns="" xmlns:a16="http://schemas.microsoft.com/office/drawing/2014/main" id="{C005D8AF-E36F-47A5-9308-2F2091E7A55D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170" name="육각형 169">
              <a:extLst>
                <a:ext uri="{FF2B5EF4-FFF2-40B4-BE49-F238E27FC236}">
                  <a16:creationId xmlns="" xmlns:a16="http://schemas.microsoft.com/office/drawing/2014/main" id="{7B0E4C84-C93D-46F9-AD85-6425F1DF5B8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="" xmlns:a16="http://schemas.microsoft.com/office/drawing/2014/main" id="{74755468-CFE5-4407-876B-8A7F503FD68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72" name="직선 연결선 171">
                <a:extLst>
                  <a:ext uri="{FF2B5EF4-FFF2-40B4-BE49-F238E27FC236}">
                    <a16:creationId xmlns="" xmlns:a16="http://schemas.microsoft.com/office/drawing/2014/main" id="{B7025A7A-E84C-4E24-94BC-A7822DF22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="" xmlns:a16="http://schemas.microsoft.com/office/drawing/2014/main" id="{E99F502B-5B41-4816-85D4-DDEA1CC65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="" xmlns:a16="http://schemas.microsoft.com/office/drawing/2014/main" id="{D038DE6A-C101-4425-999A-50E6393D013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07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28232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387210A1-6FF8-4A98-B020-3C59C8D66A0E}"/>
              </a:ext>
            </a:extLst>
          </p:cNvPr>
          <p:cNvSpPr/>
          <p:nvPr/>
        </p:nvSpPr>
        <p:spPr>
          <a:xfrm rot="2562073">
            <a:off x="4783990" y="4707925"/>
            <a:ext cx="723154" cy="588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443"/>
                </a:moveTo>
                <a:lnTo>
                  <a:pt x="723154" y="29443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자유형: 도형 29">
            <a:extLst>
              <a:ext uri="{FF2B5EF4-FFF2-40B4-BE49-F238E27FC236}">
                <a16:creationId xmlns="" xmlns:a16="http://schemas.microsoft.com/office/drawing/2014/main" id="{44ED2CFA-6E78-476E-BDF6-6B2E0FDF42B2}"/>
              </a:ext>
            </a:extLst>
          </p:cNvPr>
          <p:cNvSpPr/>
          <p:nvPr/>
        </p:nvSpPr>
        <p:spPr>
          <a:xfrm>
            <a:off x="4879844" y="3721967"/>
            <a:ext cx="803967" cy="588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443"/>
                </a:moveTo>
                <a:lnTo>
                  <a:pt x="803967" y="29443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자유형: 도형 30">
            <a:extLst>
              <a:ext uri="{FF2B5EF4-FFF2-40B4-BE49-F238E27FC236}">
                <a16:creationId xmlns="" xmlns:a16="http://schemas.microsoft.com/office/drawing/2014/main" id="{F1B05F3E-9D0F-41ED-8AF4-3F58584833D7}"/>
              </a:ext>
            </a:extLst>
          </p:cNvPr>
          <p:cNvSpPr/>
          <p:nvPr/>
        </p:nvSpPr>
        <p:spPr>
          <a:xfrm rot="19037927">
            <a:off x="4783990" y="2736008"/>
            <a:ext cx="723154" cy="588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443"/>
                </a:moveTo>
                <a:lnTo>
                  <a:pt x="723154" y="29443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타원 31" descr="머리 안의 뇌">
            <a:extLst>
              <a:ext uri="{FF2B5EF4-FFF2-40B4-BE49-F238E27FC236}">
                <a16:creationId xmlns="" xmlns:a16="http://schemas.microsoft.com/office/drawing/2014/main" id="{08568FA2-EA3E-48DB-9A75-8EAE5DF97650}"/>
              </a:ext>
            </a:extLst>
          </p:cNvPr>
          <p:cNvSpPr/>
          <p:nvPr/>
        </p:nvSpPr>
        <p:spPr>
          <a:xfrm>
            <a:off x="2930419" y="2604689"/>
            <a:ext cx="2293441" cy="229344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자유형: 도형 32">
            <a:extLst>
              <a:ext uri="{FF2B5EF4-FFF2-40B4-BE49-F238E27FC236}">
                <a16:creationId xmlns="" xmlns:a16="http://schemas.microsoft.com/office/drawing/2014/main" id="{5A77B3D6-FD40-40AD-9524-3D46AF4A2A84}"/>
              </a:ext>
            </a:extLst>
          </p:cNvPr>
          <p:cNvSpPr/>
          <p:nvPr/>
        </p:nvSpPr>
        <p:spPr>
          <a:xfrm>
            <a:off x="5228893" y="1365599"/>
            <a:ext cx="1376064" cy="1376064"/>
          </a:xfrm>
          <a:custGeom>
            <a:avLst/>
            <a:gdLst>
              <a:gd name="connsiteX0" fmla="*/ 0 w 1376064"/>
              <a:gd name="connsiteY0" fmla="*/ 688032 h 1376064"/>
              <a:gd name="connsiteX1" fmla="*/ 688032 w 1376064"/>
              <a:gd name="connsiteY1" fmla="*/ 0 h 1376064"/>
              <a:gd name="connsiteX2" fmla="*/ 1376064 w 1376064"/>
              <a:gd name="connsiteY2" fmla="*/ 688032 h 1376064"/>
              <a:gd name="connsiteX3" fmla="*/ 688032 w 1376064"/>
              <a:gd name="connsiteY3" fmla="*/ 1376064 h 1376064"/>
              <a:gd name="connsiteX4" fmla="*/ 0 w 1376064"/>
              <a:gd name="connsiteY4" fmla="*/ 688032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64" h="1376064">
                <a:moveTo>
                  <a:pt x="0" y="688032"/>
                </a:moveTo>
                <a:cubicBezTo>
                  <a:pt x="0" y="308042"/>
                  <a:pt x="308042" y="0"/>
                  <a:pt x="688032" y="0"/>
                </a:cubicBezTo>
                <a:cubicBezTo>
                  <a:pt x="1068022" y="0"/>
                  <a:pt x="1376064" y="308042"/>
                  <a:pt x="1376064" y="688032"/>
                </a:cubicBezTo>
                <a:cubicBezTo>
                  <a:pt x="1376064" y="1068022"/>
                  <a:pt x="1068022" y="1376064"/>
                  <a:pt x="688032" y="1376064"/>
                </a:cubicBezTo>
                <a:cubicBezTo>
                  <a:pt x="308042" y="1376064"/>
                  <a:pt x="0" y="1068022"/>
                  <a:pt x="0" y="68803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905" tIns="233905" rIns="233905" bIns="233905" numCol="1" spcCol="1270" anchor="ctr" anchorCtr="0">
            <a:noAutofit/>
          </a:bodyPr>
          <a:lstStyle/>
          <a:p>
            <a:pPr lvl="0" algn="ctr" defTabSz="2266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5100" dirty="0"/>
              <a:t>3D</a:t>
            </a:r>
            <a:endParaRPr lang="ko-KR" altLang="en-US" sz="51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44B33BE1-442D-43B1-A8B2-2589B770AEDA}"/>
              </a:ext>
            </a:extLst>
          </p:cNvPr>
          <p:cNvSpPr/>
          <p:nvPr/>
        </p:nvSpPr>
        <p:spPr>
          <a:xfrm>
            <a:off x="6742565" y="1365599"/>
            <a:ext cx="2064097" cy="1376064"/>
          </a:xfrm>
          <a:custGeom>
            <a:avLst/>
            <a:gdLst>
              <a:gd name="connsiteX0" fmla="*/ 0 w 2064097"/>
              <a:gd name="connsiteY0" fmla="*/ 0 h 1376064"/>
              <a:gd name="connsiteX1" fmla="*/ 2064097 w 2064097"/>
              <a:gd name="connsiteY1" fmla="*/ 0 h 1376064"/>
              <a:gd name="connsiteX2" fmla="*/ 2064097 w 2064097"/>
              <a:gd name="connsiteY2" fmla="*/ 1376064 h 1376064"/>
              <a:gd name="connsiteX3" fmla="*/ 0 w 2064097"/>
              <a:gd name="connsiteY3" fmla="*/ 1376064 h 1376064"/>
              <a:gd name="connsiteX4" fmla="*/ 0 w 2064097"/>
              <a:gd name="connsiteY4" fmla="*/ 0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097" h="1376064">
                <a:moveTo>
                  <a:pt x="0" y="0"/>
                </a:moveTo>
                <a:lnTo>
                  <a:pt x="2064097" y="0"/>
                </a:lnTo>
                <a:lnTo>
                  <a:pt x="2064097" y="1376064"/>
                </a:lnTo>
                <a:lnTo>
                  <a:pt x="0" y="13760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28600" lvl="1" indent="-228600" defTabSz="10668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2800" dirty="0"/>
              <a:t>HTML5 / JavaScript</a:t>
            </a:r>
            <a:endParaRPr lang="ko-KR" altLang="en-US" sz="2800" dirty="0"/>
          </a:p>
          <a:p>
            <a:pPr marL="171450" lvl="1" indent="-171450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dirty="0"/>
              <a:t>이색적인 웹페이지</a:t>
            </a:r>
            <a:endParaRPr lang="en-US" altLang="ko-KR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="" xmlns:a16="http://schemas.microsoft.com/office/drawing/2014/main" id="{C70D38F5-6A38-488F-8EC5-2AB1E20461D3}"/>
              </a:ext>
            </a:extLst>
          </p:cNvPr>
          <p:cNvSpPr/>
          <p:nvPr/>
        </p:nvSpPr>
        <p:spPr>
          <a:xfrm>
            <a:off x="5683812" y="3063378"/>
            <a:ext cx="1376064" cy="1376064"/>
          </a:xfrm>
          <a:custGeom>
            <a:avLst/>
            <a:gdLst>
              <a:gd name="connsiteX0" fmla="*/ 0 w 1376064"/>
              <a:gd name="connsiteY0" fmla="*/ 688032 h 1376064"/>
              <a:gd name="connsiteX1" fmla="*/ 688032 w 1376064"/>
              <a:gd name="connsiteY1" fmla="*/ 0 h 1376064"/>
              <a:gd name="connsiteX2" fmla="*/ 1376064 w 1376064"/>
              <a:gd name="connsiteY2" fmla="*/ 688032 h 1376064"/>
              <a:gd name="connsiteX3" fmla="*/ 688032 w 1376064"/>
              <a:gd name="connsiteY3" fmla="*/ 1376064 h 1376064"/>
              <a:gd name="connsiteX4" fmla="*/ 0 w 1376064"/>
              <a:gd name="connsiteY4" fmla="*/ 688032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64" h="1376064">
                <a:moveTo>
                  <a:pt x="0" y="688032"/>
                </a:moveTo>
                <a:cubicBezTo>
                  <a:pt x="0" y="308042"/>
                  <a:pt x="308042" y="0"/>
                  <a:pt x="688032" y="0"/>
                </a:cubicBezTo>
                <a:cubicBezTo>
                  <a:pt x="1068022" y="0"/>
                  <a:pt x="1376064" y="308042"/>
                  <a:pt x="1376064" y="688032"/>
                </a:cubicBezTo>
                <a:cubicBezTo>
                  <a:pt x="1376064" y="1068022"/>
                  <a:pt x="1068022" y="1376064"/>
                  <a:pt x="688032" y="1376064"/>
                </a:cubicBezTo>
                <a:cubicBezTo>
                  <a:pt x="308042" y="1376064"/>
                  <a:pt x="0" y="1068022"/>
                  <a:pt x="0" y="68803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905" tIns="233905" rIns="233905" bIns="233905" numCol="1" spcCol="1270" anchor="ctr" anchorCtr="0">
            <a:noAutofit/>
          </a:bodyPr>
          <a:lstStyle/>
          <a:p>
            <a:pPr marL="0" lvl="0" indent="0" algn="ctr" defTabSz="2266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100" kern="1200" dirty="0"/>
              <a:t>VR</a:t>
            </a:r>
            <a:endParaRPr lang="ko-KR" altLang="en-US" sz="51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="" xmlns:a16="http://schemas.microsoft.com/office/drawing/2014/main" id="{9A49FBA6-8F14-45F9-96E4-69AD29D8E55F}"/>
              </a:ext>
            </a:extLst>
          </p:cNvPr>
          <p:cNvSpPr/>
          <p:nvPr/>
        </p:nvSpPr>
        <p:spPr>
          <a:xfrm>
            <a:off x="7197483" y="3063378"/>
            <a:ext cx="2064097" cy="1376064"/>
          </a:xfrm>
          <a:custGeom>
            <a:avLst/>
            <a:gdLst>
              <a:gd name="connsiteX0" fmla="*/ 0 w 2064097"/>
              <a:gd name="connsiteY0" fmla="*/ 0 h 1376064"/>
              <a:gd name="connsiteX1" fmla="*/ 2064097 w 2064097"/>
              <a:gd name="connsiteY1" fmla="*/ 0 h 1376064"/>
              <a:gd name="connsiteX2" fmla="*/ 2064097 w 2064097"/>
              <a:gd name="connsiteY2" fmla="*/ 1376064 h 1376064"/>
              <a:gd name="connsiteX3" fmla="*/ 0 w 2064097"/>
              <a:gd name="connsiteY3" fmla="*/ 1376064 h 1376064"/>
              <a:gd name="connsiteX4" fmla="*/ 0 w 2064097"/>
              <a:gd name="connsiteY4" fmla="*/ 0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097" h="1376064">
                <a:moveTo>
                  <a:pt x="0" y="0"/>
                </a:moveTo>
                <a:lnTo>
                  <a:pt x="2064097" y="0"/>
                </a:lnTo>
                <a:lnTo>
                  <a:pt x="2064097" y="1376064"/>
                </a:lnTo>
                <a:lnTo>
                  <a:pt x="0" y="13760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28600" lvl="1" indent="-228600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2400" dirty="0"/>
              <a:t>시장 활성화</a:t>
            </a:r>
          </a:p>
          <a:p>
            <a:pPr marL="228600" lvl="1" indent="-228600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2400" dirty="0"/>
              <a:t>컨텐츠 생산</a:t>
            </a:r>
          </a:p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18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="" xmlns:a16="http://schemas.microsoft.com/office/drawing/2014/main" id="{804FA824-FCE5-411D-B207-9B189074F709}"/>
              </a:ext>
            </a:extLst>
          </p:cNvPr>
          <p:cNvSpPr/>
          <p:nvPr/>
        </p:nvSpPr>
        <p:spPr>
          <a:xfrm>
            <a:off x="5228893" y="4761156"/>
            <a:ext cx="1376064" cy="1376064"/>
          </a:xfrm>
          <a:custGeom>
            <a:avLst/>
            <a:gdLst>
              <a:gd name="connsiteX0" fmla="*/ 0 w 1376064"/>
              <a:gd name="connsiteY0" fmla="*/ 688032 h 1376064"/>
              <a:gd name="connsiteX1" fmla="*/ 688032 w 1376064"/>
              <a:gd name="connsiteY1" fmla="*/ 0 h 1376064"/>
              <a:gd name="connsiteX2" fmla="*/ 1376064 w 1376064"/>
              <a:gd name="connsiteY2" fmla="*/ 688032 h 1376064"/>
              <a:gd name="connsiteX3" fmla="*/ 688032 w 1376064"/>
              <a:gd name="connsiteY3" fmla="*/ 1376064 h 1376064"/>
              <a:gd name="connsiteX4" fmla="*/ 0 w 1376064"/>
              <a:gd name="connsiteY4" fmla="*/ 688032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64" h="1376064">
                <a:moveTo>
                  <a:pt x="0" y="688032"/>
                </a:moveTo>
                <a:cubicBezTo>
                  <a:pt x="0" y="308042"/>
                  <a:pt x="308042" y="0"/>
                  <a:pt x="688032" y="0"/>
                </a:cubicBezTo>
                <a:cubicBezTo>
                  <a:pt x="1068022" y="0"/>
                  <a:pt x="1376064" y="308042"/>
                  <a:pt x="1376064" y="688032"/>
                </a:cubicBezTo>
                <a:cubicBezTo>
                  <a:pt x="1376064" y="1068022"/>
                  <a:pt x="1068022" y="1376064"/>
                  <a:pt x="688032" y="1376064"/>
                </a:cubicBezTo>
                <a:cubicBezTo>
                  <a:pt x="308042" y="1376064"/>
                  <a:pt x="0" y="1068022"/>
                  <a:pt x="0" y="68803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20" tIns="214220" rIns="214220" bIns="21422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/>
              <a:t>커뮤니케이션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="" xmlns:a16="http://schemas.microsoft.com/office/drawing/2014/main" id="{9AEF506F-F525-4673-A219-8226F16C35B0}"/>
              </a:ext>
            </a:extLst>
          </p:cNvPr>
          <p:cNvSpPr/>
          <p:nvPr/>
        </p:nvSpPr>
        <p:spPr>
          <a:xfrm>
            <a:off x="6742565" y="4761156"/>
            <a:ext cx="2064097" cy="1376064"/>
          </a:xfrm>
          <a:custGeom>
            <a:avLst/>
            <a:gdLst>
              <a:gd name="connsiteX0" fmla="*/ 0 w 2064097"/>
              <a:gd name="connsiteY0" fmla="*/ 0 h 1376064"/>
              <a:gd name="connsiteX1" fmla="*/ 2064097 w 2064097"/>
              <a:gd name="connsiteY1" fmla="*/ 0 h 1376064"/>
              <a:gd name="connsiteX2" fmla="*/ 2064097 w 2064097"/>
              <a:gd name="connsiteY2" fmla="*/ 1376064 h 1376064"/>
              <a:gd name="connsiteX3" fmla="*/ 0 w 2064097"/>
              <a:gd name="connsiteY3" fmla="*/ 1376064 h 1376064"/>
              <a:gd name="connsiteX4" fmla="*/ 0 w 2064097"/>
              <a:gd name="connsiteY4" fmla="*/ 0 h 13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097" h="1376064">
                <a:moveTo>
                  <a:pt x="0" y="0"/>
                </a:moveTo>
                <a:lnTo>
                  <a:pt x="2064097" y="0"/>
                </a:lnTo>
                <a:lnTo>
                  <a:pt x="2064097" y="1376064"/>
                </a:lnTo>
                <a:lnTo>
                  <a:pt x="0" y="13760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2000" kern="1200" dirty="0"/>
              <a:t>입체적인 교류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2000" kern="1200" dirty="0"/>
              <a:t>SNS</a:t>
            </a:r>
            <a:endParaRPr lang="ko-KR" alt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332527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9B2404E-C971-4CDB-970A-60556700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=""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DD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=""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=""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=""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=""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=""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=""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=""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=""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=""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=""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=""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=""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=""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=""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593F1A32-C115-43A9-99DB-3192EF23EF04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74" name="육각형 73">
              <a:extLst>
                <a:ext uri="{FF2B5EF4-FFF2-40B4-BE49-F238E27FC236}">
                  <a16:creationId xmlns="" xmlns:a16="http://schemas.microsoft.com/office/drawing/2014/main" id="{5ED701CF-E3E9-4A5B-819C-AC2D0F6FB77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140B689A-D1B6-4CA1-B706-1C2667F44B3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2F154EF3-41CE-4063-AA2C-6C62CFECE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FE767CCF-A782-45FD-B124-4CD342EC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="" xmlns:a16="http://schemas.microsoft.com/office/drawing/2014/main" id="{BD12172B-5A23-454A-BF13-75C0E5B1ABF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=""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=""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=""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=""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=""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=""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=""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=""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=""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=""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=""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=""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=""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=""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=""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=""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=""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=""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=""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=""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=""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=""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=""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=""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=""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=""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=""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=""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=""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=""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=""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=""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C7F6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=""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=""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=""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=""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=""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=""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=""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=""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=""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=""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=""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=""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=""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=""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=""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=""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=""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46" y="1928264"/>
            <a:ext cx="7374109" cy="3388729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Thank you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=""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=""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=""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=""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=""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=""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=""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=""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=""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=""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19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배경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696012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온라인 공간에서의 교류가 오프라인 못지않게 활발해진 사회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HTML5 </a:t>
            </a:r>
            <a:r>
              <a:rPr lang="ko-KR" altLang="en-US" sz="2400" dirty="0"/>
              <a:t>의 지속적인 발전으로 웹 페이지 패러다임의 혁신을 기대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입체적인 커뮤니케이션 서비스를 제작할 수 있는 환경이 마련됨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지속적인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 발전이 이루어짐에 따라 대중들의 관심도 증가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261794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목표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2719076"/>
            <a:ext cx="10145304" cy="2795637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설치과정 없이 웹 브라우저에서 바로 실행할 수 있는                             </a:t>
            </a:r>
            <a:r>
              <a:rPr lang="en-US" altLang="ko-KR" sz="2400" dirty="0"/>
              <a:t>3D </a:t>
            </a:r>
            <a:r>
              <a:rPr lang="ko-KR" altLang="en-US" sz="2400" dirty="0"/>
              <a:t>공간 편집 기능을 구현하여 일반 사용자에게 제공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3D </a:t>
            </a:r>
            <a:r>
              <a:rPr lang="ko-KR" altLang="en-US" sz="2400" dirty="0"/>
              <a:t>공간에서의 </a:t>
            </a:r>
            <a:r>
              <a:rPr lang="en-US" altLang="ko-KR" sz="2400" dirty="0"/>
              <a:t>VR </a:t>
            </a:r>
            <a:r>
              <a:rPr lang="ko-KR" altLang="en-US" sz="2400" dirty="0"/>
              <a:t>컨텐츠 제작을 쉽게 하도록 제공하여</a:t>
            </a:r>
            <a:r>
              <a:rPr lang="ko-KR" altLang="en-US" sz="1600" dirty="0"/>
              <a:t> </a:t>
            </a:r>
            <a:r>
              <a:rPr lang="en-US" altLang="ko-KR" sz="2400" dirty="0"/>
              <a:t>VR</a:t>
            </a:r>
            <a:r>
              <a:rPr lang="en-US" altLang="ko-KR" dirty="0"/>
              <a:t> </a:t>
            </a:r>
            <a:r>
              <a:rPr lang="ko-KR" altLang="en-US" sz="2400" dirty="0"/>
              <a:t>컨텐츠를                      일반 사용자가 직접 제작</a:t>
            </a:r>
            <a:r>
              <a:rPr lang="en-US" altLang="ko-KR" sz="2400" dirty="0"/>
              <a:t>, </a:t>
            </a:r>
            <a:r>
              <a:rPr lang="ko-KR" altLang="en-US" sz="2400" dirty="0"/>
              <a:t>공유할 수 있는 커뮤니티를 형성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여러 기술을 접목시킨 입체적인 커뮤니케이션 방법을 제공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45274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효과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F1FBE3A6-FAAF-443D-AF8D-A071A04EE7AE}"/>
              </a:ext>
            </a:extLst>
          </p:cNvPr>
          <p:cNvGrpSpPr/>
          <p:nvPr/>
        </p:nvGrpSpPr>
        <p:grpSpPr>
          <a:xfrm>
            <a:off x="190245" y="265199"/>
            <a:ext cx="569166" cy="662575"/>
            <a:chOff x="190612" y="350924"/>
            <a:chExt cx="569166" cy="662575"/>
          </a:xfrm>
        </p:grpSpPr>
        <p:sp>
          <p:nvSpPr>
            <p:cNvPr id="43" name="육각형 42">
              <a:extLst>
                <a:ext uri="{FF2B5EF4-FFF2-40B4-BE49-F238E27FC236}">
                  <a16:creationId xmlns="" xmlns:a16="http://schemas.microsoft.com/office/drawing/2014/main" id="{04E5B426-27A5-46EC-8B0D-ECF135F34CBB}"/>
                </a:ext>
              </a:extLst>
            </p:cNvPr>
            <p:cNvSpPr/>
            <p:nvPr/>
          </p:nvSpPr>
          <p:spPr>
            <a:xfrm rot="5400000">
              <a:off x="145083" y="396454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DA3B062A-B7B1-4A7A-932D-3C3BC49407F4}"/>
                </a:ext>
              </a:extLst>
            </p:cNvPr>
            <p:cNvGrpSpPr/>
            <p:nvPr/>
          </p:nvGrpSpPr>
          <p:grpSpPr>
            <a:xfrm>
              <a:off x="190612" y="495251"/>
              <a:ext cx="569166" cy="518248"/>
              <a:chOff x="190612" y="495251"/>
              <a:chExt cx="569166" cy="51824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="" xmlns:a16="http://schemas.microsoft.com/office/drawing/2014/main" id="{D0527AAA-6B7E-4923-BBBC-3410AAA1D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86238205-A206-4E72-8DE3-49627AEE8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42815573-07B2-4A06-9AA1-0BD67024DE3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=""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=""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=""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=""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FBD5D967-6414-4372-A67D-A6053E0F2DE2}"/>
              </a:ext>
            </a:extLst>
          </p:cNvPr>
          <p:cNvSpPr txBox="1">
            <a:spLocks/>
          </p:cNvSpPr>
          <p:nvPr/>
        </p:nvSpPr>
        <p:spPr>
          <a:xfrm>
            <a:off x="1656425" y="3007268"/>
            <a:ext cx="10145304" cy="2521203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새로운 형태의 웹 페이지 제작으로 신선함을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글로벌 </a:t>
            </a:r>
            <a:r>
              <a:rPr lang="en-US" altLang="ko-KR" sz="2400" dirty="0"/>
              <a:t>VR </a:t>
            </a:r>
            <a:r>
              <a:rPr lang="ko-KR" altLang="en-US" sz="2400" dirty="0"/>
              <a:t>시장에 뒤늦게 뛰어든 국내 </a:t>
            </a:r>
            <a:r>
              <a:rPr lang="en-US" altLang="ko-KR" sz="2400" dirty="0"/>
              <a:t>VR</a:t>
            </a:r>
            <a:r>
              <a:rPr lang="ko-KR" altLang="en-US" sz="2400" dirty="0"/>
              <a:t>산업에 보다 발 빠르게          나아갈 수 있는 원동력을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방법의 커뮤니케이션 기능을 제공하여 새로운 문화를 형성</a:t>
            </a:r>
            <a:endParaRPr lang="en-US" altLang="ko-KR" sz="2400" dirty="0"/>
          </a:p>
          <a:p>
            <a:pPr algn="l">
              <a:lnSpc>
                <a:spcPct val="150000"/>
              </a:lnSpc>
            </a:pPr>
            <a:endParaRPr lang="en-US" altLang="ko-KR" sz="200" dirty="0"/>
          </a:p>
        </p:txBody>
      </p:sp>
    </p:spTree>
    <p:extLst>
      <p:ext uri="{BB962C8B-B14F-4D97-AF65-F5344CB8AC3E}">
        <p14:creationId xmlns:p14="http://schemas.microsoft.com/office/powerpoint/2010/main" val="4638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CyWorld</a:t>
            </a:r>
            <a:endParaRPr lang="ko-KR" altLang="en-US" sz="2800" dirty="0"/>
          </a:p>
        </p:txBody>
      </p:sp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2D </a:t>
            </a:r>
            <a:r>
              <a:rPr lang="ko-KR" altLang="en-US" sz="2000" dirty="0"/>
              <a:t>미니홈페이지를 제공하는 </a:t>
            </a:r>
            <a:r>
              <a:rPr lang="ko-KR" altLang="en-US" sz="2000" dirty="0" err="1"/>
              <a:t>소셜</a:t>
            </a:r>
            <a:r>
              <a:rPr lang="ko-KR" altLang="en-US" sz="2000" dirty="0"/>
              <a:t> 네트워크 서비스</a:t>
            </a:r>
          </a:p>
        </p:txBody>
      </p:sp>
      <p:pic>
        <p:nvPicPr>
          <p:cNvPr id="2052" name="Picture 4" descr="싸이월드의 미니홈피 갈무리 사진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0" y="2741504"/>
            <a:ext cx="4963961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Cy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8" y="2741504"/>
            <a:ext cx="2970637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2394488" y="5901964"/>
            <a:ext cx="776657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본 과제는 </a:t>
            </a:r>
            <a:r>
              <a:rPr lang="en-US" altLang="ko-KR" sz="2000" dirty="0">
                <a:solidFill>
                  <a:schemeClr val="accent6"/>
                </a:solidFill>
              </a:rPr>
              <a:t>3D </a:t>
            </a:r>
            <a:r>
              <a:rPr lang="ko-KR" altLang="en-US" sz="2000" dirty="0">
                <a:solidFill>
                  <a:schemeClr val="accent6"/>
                </a:solidFill>
              </a:rPr>
              <a:t>웹 페이지를 기반으로 한다는 점에서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Cospace.io</a:t>
            </a:r>
            <a:endParaRPr lang="ko-KR" altLang="en-US" sz="2800" dirty="0"/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B1D35958-CEFA-47FF-BEE7-A59881A1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63" y="2740202"/>
            <a:ext cx="4618555" cy="323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0133325-A9FC-4384-9413-106C1338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5" y="2725629"/>
            <a:ext cx="4945022" cy="324703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교육 목적으로 </a:t>
            </a:r>
            <a:r>
              <a:rPr lang="en-US" altLang="ko-KR" sz="2000" dirty="0"/>
              <a:t>3D</a:t>
            </a:r>
            <a:r>
              <a:rPr lang="ko-KR" altLang="en-US" sz="2000" dirty="0"/>
              <a:t> 공간을 만들어  사용하는 웹 페이지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452056" y="5901964"/>
            <a:ext cx="1032318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공간 공유 뿐만 아니라 다양한 방법으로 실시간 소통하는 </a:t>
            </a:r>
            <a:r>
              <a:rPr lang="en-US" altLang="ko-KR" sz="2000" dirty="0">
                <a:solidFill>
                  <a:schemeClr val="accent6"/>
                </a:solidFill>
              </a:rPr>
              <a:t>SNS </a:t>
            </a:r>
            <a:r>
              <a:rPr lang="ko-KR" altLang="en-US" sz="2000" dirty="0">
                <a:solidFill>
                  <a:schemeClr val="accent6"/>
                </a:solidFill>
              </a:rPr>
              <a:t>기능에서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=""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=""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=""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=""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=""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=""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=""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=""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=""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=""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=""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=""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=""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=""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=""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=""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=""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5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Coca</a:t>
            </a:r>
            <a:r>
              <a:rPr lang="ko-KR" altLang="en-US" sz="2800" dirty="0"/>
              <a:t> </a:t>
            </a:r>
            <a:r>
              <a:rPr lang="en-US" altLang="ko-KR" sz="2800" dirty="0"/>
              <a:t>cola VR advertisement</a:t>
            </a:r>
            <a:endParaRPr lang="ko-KR" altLang="en-US" sz="2800" dirty="0"/>
          </a:p>
        </p:txBody>
      </p:sp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63B85417-2DC9-4555-B70D-06B7BB007152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5537473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VR</a:t>
            </a:r>
            <a:r>
              <a:rPr lang="ko-KR" altLang="en-US" sz="2000" dirty="0"/>
              <a:t>을 이용한 광고 컨텐츠 제작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CE32CA-CAED-4CDE-9849-66DAF1B1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2721825"/>
            <a:ext cx="4717264" cy="331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ABF33A3-54CB-42D9-8B93-1FF68A5F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58" y="2721825"/>
            <a:ext cx="4867891" cy="331702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=""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778641" y="5901964"/>
            <a:ext cx="953939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대기업들도 </a:t>
            </a:r>
            <a:r>
              <a:rPr lang="en-US" altLang="ko-KR" sz="2000" dirty="0">
                <a:solidFill>
                  <a:schemeClr val="accent6"/>
                </a:solidFill>
              </a:rPr>
              <a:t>VR</a:t>
            </a:r>
            <a:r>
              <a:rPr lang="ko-KR" altLang="en-US" sz="2000" dirty="0">
                <a:solidFill>
                  <a:schemeClr val="accent6"/>
                </a:solidFill>
              </a:rPr>
              <a:t>을 활용한 </a:t>
            </a:r>
            <a:r>
              <a:rPr lang="ko-KR" altLang="en-US" sz="2000" dirty="0" err="1">
                <a:solidFill>
                  <a:schemeClr val="accent6"/>
                </a:solidFill>
              </a:rPr>
              <a:t>컨텐츠를</a:t>
            </a:r>
            <a:r>
              <a:rPr lang="ko-KR" altLang="en-US" sz="2000" dirty="0">
                <a:solidFill>
                  <a:schemeClr val="accent6"/>
                </a:solidFill>
              </a:rPr>
              <a:t> 제작하여 광고하는 등의 활동을 보여주고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2222</TotalTime>
  <Words>930</Words>
  <Application>Microsoft Office PowerPoint</Application>
  <PresentationFormat>사용자 지정</PresentationFormat>
  <Paragraphs>356</Paragraphs>
  <Slides>30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Madison</vt:lpstr>
      <vt:lpstr>VR 기술을 활용한 웹 기반   </vt:lpstr>
      <vt:lpstr>목차</vt:lpstr>
      <vt:lpstr> 종합 설계 개요</vt:lpstr>
      <vt:lpstr> 종합 설계 개요</vt:lpstr>
      <vt:lpstr> 종합 설계 개요</vt:lpstr>
      <vt:lpstr> 종합 설계 개요</vt:lpstr>
      <vt:lpstr> 관련 연구 및 사례</vt:lpstr>
      <vt:lpstr> 관련 연구 및 사례</vt:lpstr>
      <vt:lpstr> 관련 연구 및 사례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구성도</vt:lpstr>
      <vt:lpstr> 개발 방법 및 개발 환경</vt:lpstr>
      <vt:lpstr> 개발 방법 및 개발 환경</vt:lpstr>
      <vt:lpstr> 개발 방법 및 개발 환경</vt:lpstr>
      <vt:lpstr> 개발 방법 및 개발 환경</vt:lpstr>
      <vt:lpstr> 개발 방법 및 개발 환경</vt:lpstr>
      <vt:lpstr> 업무 분담</vt:lpstr>
      <vt:lpstr> 종합 설계 수행 일정</vt:lpstr>
      <vt:lpstr> GitHub</vt:lpstr>
      <vt:lpstr> 참고 자료 및 문헌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기술을 활용한 웹 기반 소셜 네트워크 서비스 </dc:title>
  <dc:creator>KeunBin Bae</dc:creator>
  <cp:lastModifiedBy>황송식</cp:lastModifiedBy>
  <cp:revision>109</cp:revision>
  <dcterms:created xsi:type="dcterms:W3CDTF">2017-12-20T04:40:39Z</dcterms:created>
  <dcterms:modified xsi:type="dcterms:W3CDTF">2018-01-16T11:07:24Z</dcterms:modified>
</cp:coreProperties>
</file>